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Archer" panose="020B0604020202020204" charset="0"/>
      <p:regular r:id="rId13"/>
    </p:embeddedFont>
    <p:embeddedFont>
      <p:font typeface="Calibri" panose="020F0502020204030204" pitchFamily="34" charset="0"/>
      <p:regular r:id="rId14"/>
      <p:bold r:id="rId15"/>
      <p:italic r:id="rId16"/>
      <p:boldItalic r:id="rId17"/>
    </p:embeddedFont>
    <p:embeddedFont>
      <p:font typeface="GothamMedium"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21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Who are the Sutton Trust?​</a:t>
            </a:r>
          </a:p>
          <a:p>
            <a:endParaRPr lang="en-US"/>
          </a:p>
          <a:p>
            <a:r>
              <a:rPr lang="en-US"/>
              <a:t>​</a:t>
            </a:r>
          </a:p>
          <a:p>
            <a:endParaRPr lang="en-US"/>
          </a:p>
          <a:p>
            <a:r>
              <a:rPr lang="en-US"/>
              <a:t>Sutton Trust champions social mobility from birth to the workplace through programmes research and policy influence​</a:t>
            </a:r>
          </a:p>
          <a:p>
            <a:endParaRPr lang="en-US"/>
          </a:p>
          <a:p>
            <a:r>
              <a:rPr lang="en-US"/>
              <a:t>​</a:t>
            </a:r>
          </a:p>
          <a:p>
            <a:endParaRPr lang="en-US"/>
          </a:p>
          <a:p>
            <a:r>
              <a:rPr lang="en-US"/>
              <a:t>We do this by focussing on access and quality in five key areas:​</a:t>
            </a:r>
          </a:p>
          <a:p>
            <a:endParaRPr lang="en-US"/>
          </a:p>
          <a:p>
            <a:r>
              <a:rPr lang="en-US"/>
              <a:t>Early Years​</a:t>
            </a:r>
          </a:p>
          <a:p>
            <a:endParaRPr lang="en-US"/>
          </a:p>
          <a:p>
            <a:r>
              <a:rPr lang="en-US"/>
              <a:t>Schools​</a:t>
            </a:r>
          </a:p>
          <a:p>
            <a:endParaRPr lang="en-US"/>
          </a:p>
          <a:p>
            <a:r>
              <a:rPr lang="en-US"/>
              <a:t>Apprenticeships​</a:t>
            </a:r>
          </a:p>
          <a:p>
            <a:endParaRPr lang="en-US"/>
          </a:p>
          <a:p>
            <a:r>
              <a:rPr lang="en-US"/>
              <a:t>Universities​</a:t>
            </a:r>
          </a:p>
          <a:p>
            <a:endParaRPr lang="en-US"/>
          </a:p>
          <a:p>
            <a:r>
              <a:rPr lang="en-US"/>
              <a:t>Workplaces​</a:t>
            </a:r>
          </a:p>
          <a:p>
            <a:endParaRPr lang="en-US"/>
          </a:p>
          <a:p>
            <a:r>
              <a:rPr lang="en-US"/>
              <a:t>​</a:t>
            </a:r>
          </a:p>
          <a:p>
            <a:endParaRPr lang="en-US"/>
          </a:p>
          <a:p>
            <a:r>
              <a:rPr lang="en-US"/>
              <a:t>Since being founded in 1997, the Sutton Trust have worked with over 40,000 students on programmes, released agenda setting research and influenced a number of policies at the local and national level to aid social mobility so that someone’s background doesn’t determine what they should achieve in life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Pathways programmes are two year programmes that are designed to give you an insight into exciting professions as well as university life. Along the way, you will start thinking about your next steps after leaving school – learning more about university, apprenticeships and what career path will suit you. All this while meeting employers and making new friends! These programmes are completely free to attend and be a part of – there will never be a cost for you! ​</a:t>
            </a:r>
          </a:p>
          <a:p>
            <a:endParaRPr lang="en-US"/>
          </a:p>
          <a:p>
            <a:r>
              <a:rPr lang="en-US"/>
              <a:t>What will you get out of it?</a:t>
            </a:r>
          </a:p>
          <a:p>
            <a:r>
              <a:rPr lang="en-US"/>
              <a:t>- The opportunity for 3 - 5 days of experience within your chosen field at one of our partner companies.</a:t>
            </a:r>
          </a:p>
          <a:p>
            <a:r>
              <a:rPr lang="en-US"/>
              <a:t>- Gain access to personal statement and teacher recommendation building tools, interview and admissions test support, and university-led admissions webinars.</a:t>
            </a:r>
          </a:p>
          <a:p>
            <a:r>
              <a:rPr lang="en-US"/>
              <a:t>- Meet with professionals in the industry and gain their top tips and insights into applying for and succeeding in your chosen profession.</a:t>
            </a:r>
          </a:p>
          <a:p>
            <a:r>
              <a:rPr lang="en-US"/>
              <a:t>- Gain new skills including networking, presenting, communication &amp; many more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will you get out of it?</a:t>
            </a:r>
          </a:p>
          <a:p>
            <a:endParaRPr lang="en-US"/>
          </a:p>
          <a:p>
            <a:r>
              <a:rPr lang="en-US"/>
              <a:t>- A week-long trip to explore US universities (COVID restrictions dependent). </a:t>
            </a:r>
          </a:p>
          <a:p>
            <a:r>
              <a:rPr lang="en-US"/>
              <a:t>- Expert advice throughout the application process via the US-UK Fulbright Commission.</a:t>
            </a:r>
          </a:p>
          <a:p>
            <a:r>
              <a:rPr lang="en-US"/>
              <a:t>- Residentials in the UK which provide in-depth support and advice on the US admissions process.</a:t>
            </a:r>
          </a:p>
          <a:p>
            <a:r>
              <a:rPr lang="en-US"/>
              <a:t>- In-depth admissions test preparation.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are the benefits?</a:t>
            </a:r>
          </a:p>
          <a:p>
            <a:r>
              <a:rPr lang="en-US"/>
              <a:t>- An in depth understanding of apprenticeships and whether they could be the right route for you.</a:t>
            </a:r>
          </a:p>
          <a:p>
            <a:r>
              <a:rPr lang="en-US"/>
              <a:t>- Application guidance, including learning where to find current apprenticeships and understanding different application processes.</a:t>
            </a:r>
          </a:p>
          <a:p>
            <a:r>
              <a:rPr lang="en-US"/>
              <a:t>- Meet with professionals in the industry and gain their top tips and insights into </a:t>
            </a:r>
          </a:p>
          <a:p>
            <a:r>
              <a:rPr lang="en-US"/>
              <a:t>applying for and succeeding in apprenticeships.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Pathways programmes are two year programmes that are designed to give you an insight into exciting professions as well as university life. Along the way, you will start thinking about your next steps after leaving school – learning more about university, apprenticeships and what career path will suit you. All this while meeting employers and making new friends! These programmes are completely free to attend and be a part of – there will never be a cost for you!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2.xml"/><Relationship Id="rId16"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jpeg"/><Relationship Id="rId21" Type="http://schemas.openxmlformats.org/officeDocument/2006/relationships/image" Target="../media/image46.sv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3.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sv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5.svg"/><Relationship Id="rId3" Type="http://schemas.openxmlformats.org/officeDocument/2006/relationships/image" Target="../media/image49.jpeg"/><Relationship Id="rId7" Type="http://schemas.openxmlformats.org/officeDocument/2006/relationships/image" Target="../media/image23.svg"/><Relationship Id="rId12"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6.svg"/><Relationship Id="rId5" Type="http://schemas.openxmlformats.org/officeDocument/2006/relationships/image" Target="../media/image51.jpeg"/><Relationship Id="rId10" Type="http://schemas.openxmlformats.org/officeDocument/2006/relationships/image" Target="../media/image45.png"/><Relationship Id="rId4" Type="http://schemas.openxmlformats.org/officeDocument/2006/relationships/image" Target="../media/image50.png"/><Relationship Id="rId9" Type="http://schemas.openxmlformats.org/officeDocument/2006/relationships/image" Target="../media/image53.sv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56.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46.svg"/><Relationship Id="rId4" Type="http://schemas.openxmlformats.org/officeDocument/2006/relationships/image" Target="../media/image57.png"/><Relationship Id="rId9"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jpeg"/></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svg"/></Relationships>
</file>

<file path=ppt/slides/_rels/slide9.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13.pn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AutoShape 2"/>
          <p:cNvSpPr/>
          <p:nvPr/>
        </p:nvSpPr>
        <p:spPr>
          <a:xfrm>
            <a:off x="0" y="10063115"/>
            <a:ext cx="18288000" cy="0"/>
          </a:xfrm>
          <a:prstGeom prst="line">
            <a:avLst/>
          </a:prstGeom>
          <a:ln w="19050" cap="rnd">
            <a:solidFill>
              <a:srgbClr val="464485"/>
            </a:solidFill>
            <a:prstDash val="solid"/>
            <a:headEnd type="none" w="sm" len="sm"/>
            <a:tailEnd type="none" w="sm" len="sm"/>
          </a:ln>
        </p:spPr>
      </p:sp>
      <p:sp>
        <p:nvSpPr>
          <p:cNvPr id="3" name="AutoShape 3"/>
          <p:cNvSpPr/>
          <p:nvPr/>
        </p:nvSpPr>
        <p:spPr>
          <a:xfrm>
            <a:off x="0" y="204835"/>
            <a:ext cx="18288000" cy="0"/>
          </a:xfrm>
          <a:prstGeom prst="line">
            <a:avLst/>
          </a:prstGeom>
          <a:ln w="19050" cap="rnd">
            <a:solidFill>
              <a:srgbClr val="464485"/>
            </a:solidFill>
            <a:prstDash val="solid"/>
            <a:headEnd type="none" w="sm" len="sm"/>
            <a:tailEnd type="none" w="sm" len="sm"/>
          </a:ln>
        </p:spPr>
      </p:sp>
      <p:sp>
        <p:nvSpPr>
          <p:cNvPr id="4" name="AutoShape 4"/>
          <p:cNvSpPr/>
          <p:nvPr/>
        </p:nvSpPr>
        <p:spPr>
          <a:xfrm>
            <a:off x="9750503" y="1762244"/>
            <a:ext cx="2483937" cy="0"/>
          </a:xfrm>
          <a:prstGeom prst="line">
            <a:avLst/>
          </a:prstGeom>
          <a:ln w="19050" cap="flat">
            <a:solidFill>
              <a:srgbClr val="0080BA"/>
            </a:solidFill>
            <a:prstDash val="solid"/>
            <a:headEnd type="none" w="sm" len="sm"/>
            <a:tailEnd type="none" w="sm" len="sm"/>
          </a:ln>
        </p:spPr>
      </p:sp>
      <p:sp>
        <p:nvSpPr>
          <p:cNvPr id="5" name="AutoShape 5"/>
          <p:cNvSpPr/>
          <p:nvPr/>
        </p:nvSpPr>
        <p:spPr>
          <a:xfrm>
            <a:off x="9750503" y="5961056"/>
            <a:ext cx="6358403" cy="0"/>
          </a:xfrm>
          <a:prstGeom prst="line">
            <a:avLst/>
          </a:prstGeom>
          <a:ln w="19050" cap="rnd">
            <a:solidFill>
              <a:srgbClr val="0080BA"/>
            </a:solidFill>
            <a:prstDash val="solid"/>
            <a:headEnd type="none" w="sm" len="sm"/>
            <a:tailEnd type="none" w="sm" len="sm"/>
          </a:ln>
        </p:spPr>
      </p:sp>
      <p:sp>
        <p:nvSpPr>
          <p:cNvPr id="6" name="AutoShape 6"/>
          <p:cNvSpPr/>
          <p:nvPr/>
        </p:nvSpPr>
        <p:spPr>
          <a:xfrm>
            <a:off x="9750503" y="7844005"/>
            <a:ext cx="6358403" cy="0"/>
          </a:xfrm>
          <a:prstGeom prst="line">
            <a:avLst/>
          </a:prstGeom>
          <a:ln w="19050" cap="rnd">
            <a:solidFill>
              <a:srgbClr val="0080BA"/>
            </a:solidFill>
            <a:prstDash val="solid"/>
            <a:headEnd type="none" w="sm" len="sm"/>
            <a:tailEnd type="none" w="sm" len="sm"/>
          </a:ln>
        </p:spPr>
      </p:sp>
      <p:grpSp>
        <p:nvGrpSpPr>
          <p:cNvPr id="7" name="Group 7"/>
          <p:cNvGrpSpPr/>
          <p:nvPr/>
        </p:nvGrpSpPr>
        <p:grpSpPr>
          <a:xfrm>
            <a:off x="0" y="0"/>
            <a:ext cx="6613482" cy="10287000"/>
            <a:chOff x="0" y="0"/>
            <a:chExt cx="8817976" cy="13716000"/>
          </a:xfrm>
        </p:grpSpPr>
        <p:pic>
          <p:nvPicPr>
            <p:cNvPr id="8"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8817976" cy="13716000"/>
            </a:xfrm>
            <a:prstGeom prst="rect">
              <a:avLst/>
            </a:prstGeom>
          </p:spPr>
        </p:pic>
      </p:grpSp>
      <p:grpSp>
        <p:nvGrpSpPr>
          <p:cNvPr id="9" name="Group 9"/>
          <p:cNvGrpSpPr>
            <a:grpSpLocks noChangeAspect="1"/>
          </p:cNvGrpSpPr>
          <p:nvPr/>
        </p:nvGrpSpPr>
        <p:grpSpPr>
          <a:xfrm>
            <a:off x="4703719" y="1323975"/>
            <a:ext cx="3819525" cy="7639050"/>
            <a:chOff x="0" y="0"/>
            <a:chExt cx="3175000" cy="6350000"/>
          </a:xfrm>
        </p:grpSpPr>
        <p:sp>
          <p:nvSpPr>
            <p:cNvPr id="10" name="Freeform 10"/>
            <p:cNvSpPr/>
            <p:nvPr/>
          </p:nvSpPr>
          <p:spPr>
            <a:xfrm>
              <a:off x="0" y="0"/>
              <a:ext cx="3175000" cy="6350000"/>
            </a:xfrm>
            <a:custGeom>
              <a:avLst/>
              <a:gdLst/>
              <a:ahLst/>
              <a:cxnLst/>
              <a:rect l="l" t="t" r="r" b="b"/>
              <a:pathLst>
                <a:path w="3175000" h="6350000">
                  <a:moveTo>
                    <a:pt x="1587500" y="6350000"/>
                  </a:moveTo>
                  <a:lnTo>
                    <a:pt x="1587500" y="6350000"/>
                  </a:lnTo>
                  <a:cubicBezTo>
                    <a:pt x="711200" y="6350000"/>
                    <a:pt x="0" y="5638800"/>
                    <a:pt x="0" y="4762500"/>
                  </a:cubicBezTo>
                  <a:lnTo>
                    <a:pt x="0" y="1587500"/>
                  </a:lnTo>
                  <a:cubicBezTo>
                    <a:pt x="0" y="711200"/>
                    <a:pt x="711200" y="0"/>
                    <a:pt x="1587500" y="0"/>
                  </a:cubicBezTo>
                  <a:lnTo>
                    <a:pt x="1587500" y="0"/>
                  </a:lnTo>
                  <a:cubicBezTo>
                    <a:pt x="2463800" y="0"/>
                    <a:pt x="3175000" y="711200"/>
                    <a:pt x="3175000" y="1587500"/>
                  </a:cubicBezTo>
                  <a:lnTo>
                    <a:pt x="3175000" y="4762500"/>
                  </a:lnTo>
                  <a:cubicBezTo>
                    <a:pt x="3175000" y="5638800"/>
                    <a:pt x="2463800" y="6350000"/>
                    <a:pt x="1587500" y="6350000"/>
                  </a:cubicBezTo>
                  <a:close/>
                </a:path>
              </a:pathLst>
            </a:custGeom>
            <a:blipFill>
              <a:blip r:embed="rId3" cstate="email">
                <a:extLst>
                  <a:ext uri="{28A0092B-C50C-407E-A947-70E740481C1C}">
                    <a14:useLocalDpi xmlns:a14="http://schemas.microsoft.com/office/drawing/2010/main"/>
                  </a:ext>
                </a:extLst>
              </a:blip>
              <a:stretch>
                <a:fillRect/>
              </a:stretch>
            </a:blipFill>
          </p:spPr>
        </p:sp>
      </p:grpSp>
      <p:pic>
        <p:nvPicPr>
          <p:cNvPr id="11"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809115" y="701625"/>
            <a:ext cx="1606763" cy="1606763"/>
          </a:xfrm>
          <a:prstGeom prst="rect">
            <a:avLst/>
          </a:prstGeom>
        </p:spPr>
      </p:pic>
      <p:pic>
        <p:nvPicPr>
          <p:cNvPr id="12" name="Picture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747087" y="8206069"/>
            <a:ext cx="966177" cy="1029981"/>
          </a:xfrm>
          <a:prstGeom prst="rect">
            <a:avLst/>
          </a:prstGeom>
        </p:spPr>
      </p:pic>
      <p:pic>
        <p:nvPicPr>
          <p:cNvPr id="13" name="Picture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561348" y="8221761"/>
            <a:ext cx="1014289" cy="1014289"/>
          </a:xfrm>
          <a:prstGeom prst="rect">
            <a:avLst/>
          </a:prstGeom>
        </p:spPr>
      </p:pic>
      <p:pic>
        <p:nvPicPr>
          <p:cNvPr id="14" name="Picture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2070453" y="8250043"/>
            <a:ext cx="977282" cy="947947"/>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884714" y="8216872"/>
            <a:ext cx="1014289" cy="1014289"/>
          </a:xfrm>
          <a:prstGeom prst="rect">
            <a:avLst/>
          </a:prstGeom>
        </p:spPr>
      </p:pic>
      <p:pic>
        <p:nvPicPr>
          <p:cNvPr id="16" name="Picture 1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3219185" y="8189733"/>
            <a:ext cx="1068567" cy="1068567"/>
          </a:xfrm>
          <a:prstGeom prst="rect">
            <a:avLst/>
          </a:prstGeom>
        </p:spPr>
      </p:pic>
      <p:pic>
        <p:nvPicPr>
          <p:cNvPr id="17" name="Picture 17"/>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14454721" y="8189733"/>
            <a:ext cx="1046317" cy="1046317"/>
          </a:xfrm>
          <a:prstGeom prst="rect">
            <a:avLst/>
          </a:prstGeom>
        </p:spPr>
      </p:pic>
      <p:pic>
        <p:nvPicPr>
          <p:cNvPr id="18" name="Picture 18"/>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15668007" y="8200858"/>
            <a:ext cx="1046317" cy="1046317"/>
          </a:xfrm>
          <a:prstGeom prst="rect">
            <a:avLst/>
          </a:prstGeom>
        </p:spPr>
      </p:pic>
      <p:pic>
        <p:nvPicPr>
          <p:cNvPr id="19" name="Picture 19"/>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6881294" y="8147929"/>
            <a:ext cx="1091974" cy="1088121"/>
          </a:xfrm>
          <a:prstGeom prst="rect">
            <a:avLst/>
          </a:prstGeom>
        </p:spPr>
      </p:pic>
      <p:sp>
        <p:nvSpPr>
          <p:cNvPr id="20" name="TextBox 20"/>
          <p:cNvSpPr txBox="1"/>
          <p:nvPr/>
        </p:nvSpPr>
        <p:spPr>
          <a:xfrm rot="-5400000">
            <a:off x="16908134" y="2222456"/>
            <a:ext cx="1338589" cy="483858"/>
          </a:xfrm>
          <a:prstGeom prst="rect">
            <a:avLst/>
          </a:prstGeom>
        </p:spPr>
        <p:txBody>
          <a:bodyPr lIns="0" tIns="0" rIns="0" bIns="0" rtlCol="0" anchor="t">
            <a:spAutoFit/>
          </a:bodyPr>
          <a:lstStyle/>
          <a:p>
            <a:pPr>
              <a:lnSpc>
                <a:spcPts val="1680"/>
              </a:lnSpc>
            </a:pPr>
            <a:r>
              <a:rPr lang="en-US" sz="1200" spc="486">
                <a:solidFill>
                  <a:srgbClr val="57B7DD"/>
                </a:solidFill>
                <a:latin typeface="Archer Bold"/>
              </a:rPr>
              <a:t>2022 - 2023</a:t>
            </a:r>
          </a:p>
        </p:txBody>
      </p:sp>
      <p:sp>
        <p:nvSpPr>
          <p:cNvPr id="21" name="TextBox 21"/>
          <p:cNvSpPr txBox="1"/>
          <p:nvPr/>
        </p:nvSpPr>
        <p:spPr>
          <a:xfrm>
            <a:off x="9750503" y="2637213"/>
            <a:ext cx="7033610" cy="2399918"/>
          </a:xfrm>
          <a:prstGeom prst="rect">
            <a:avLst/>
          </a:prstGeom>
        </p:spPr>
        <p:txBody>
          <a:bodyPr lIns="0" tIns="0" rIns="0" bIns="0" rtlCol="0" anchor="t">
            <a:spAutoFit/>
          </a:bodyPr>
          <a:lstStyle/>
          <a:p>
            <a:pPr>
              <a:lnSpc>
                <a:spcPts val="9438"/>
              </a:lnSpc>
            </a:pPr>
            <a:r>
              <a:rPr lang="en-US" sz="7800">
                <a:solidFill>
                  <a:srgbClr val="064891"/>
                </a:solidFill>
                <a:latin typeface="GothamMedium"/>
              </a:rPr>
              <a:t>Sutton Trust Programmes</a:t>
            </a:r>
          </a:p>
        </p:txBody>
      </p:sp>
      <p:sp>
        <p:nvSpPr>
          <p:cNvPr id="22" name="TextBox 22"/>
          <p:cNvSpPr txBox="1"/>
          <p:nvPr/>
        </p:nvSpPr>
        <p:spPr>
          <a:xfrm>
            <a:off x="9750503" y="9266226"/>
            <a:ext cx="6358403" cy="408051"/>
          </a:xfrm>
          <a:prstGeom prst="rect">
            <a:avLst/>
          </a:prstGeom>
        </p:spPr>
        <p:txBody>
          <a:bodyPr lIns="0" tIns="0" rIns="0" bIns="0" rtlCol="0" anchor="t">
            <a:spAutoFit/>
          </a:bodyPr>
          <a:lstStyle/>
          <a:p>
            <a:pPr algn="ctr">
              <a:lnSpc>
                <a:spcPts val="3222"/>
              </a:lnSpc>
            </a:pPr>
            <a:r>
              <a:rPr lang="en-US" sz="1800" spc="57">
                <a:solidFill>
                  <a:srgbClr val="064891"/>
                </a:solidFill>
                <a:latin typeface="Archer"/>
              </a:rPr>
              <a:t>www.suttontrust.com</a:t>
            </a:r>
          </a:p>
        </p:txBody>
      </p:sp>
      <p:sp>
        <p:nvSpPr>
          <p:cNvPr id="23" name="TextBox 23"/>
          <p:cNvSpPr txBox="1"/>
          <p:nvPr/>
        </p:nvSpPr>
        <p:spPr>
          <a:xfrm>
            <a:off x="9750503" y="6153548"/>
            <a:ext cx="6358403" cy="907415"/>
          </a:xfrm>
          <a:prstGeom prst="rect">
            <a:avLst/>
          </a:prstGeom>
        </p:spPr>
        <p:txBody>
          <a:bodyPr lIns="0" tIns="0" rIns="0" bIns="0" rtlCol="0" anchor="t">
            <a:spAutoFit/>
          </a:bodyPr>
          <a:lstStyle/>
          <a:p>
            <a:pPr>
              <a:lnSpc>
                <a:spcPts val="3579"/>
              </a:lnSpc>
            </a:pPr>
            <a:r>
              <a:rPr lang="en-US" sz="1999">
                <a:solidFill>
                  <a:srgbClr val="0080BA"/>
                </a:solidFill>
                <a:latin typeface="Archer Bold Italics"/>
              </a:rPr>
              <a:t>“Opportunities like this do not come around often but when you get the chance, grab it! They change your life!”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AutoShape 2"/>
          <p:cNvSpPr/>
          <p:nvPr/>
        </p:nvSpPr>
        <p:spPr>
          <a:xfrm rot="-5400000">
            <a:off x="12125325" y="5133975"/>
            <a:ext cx="10287000" cy="0"/>
          </a:xfrm>
          <a:prstGeom prst="line">
            <a:avLst/>
          </a:prstGeom>
          <a:ln w="19050" cap="rnd">
            <a:solidFill>
              <a:srgbClr val="0080BA"/>
            </a:solidFill>
            <a:prstDash val="solid"/>
            <a:headEnd type="none" w="sm" len="sm"/>
            <a:tailEnd type="none" w="sm" len="sm"/>
          </a:ln>
        </p:spPr>
      </p:sp>
      <p:grpSp>
        <p:nvGrpSpPr>
          <p:cNvPr id="3" name="Group 3"/>
          <p:cNvGrpSpPr>
            <a:grpSpLocks noChangeAspect="1"/>
          </p:cNvGrpSpPr>
          <p:nvPr/>
        </p:nvGrpSpPr>
        <p:grpSpPr>
          <a:xfrm>
            <a:off x="13750635" y="478270"/>
            <a:ext cx="3040290" cy="4343271"/>
            <a:chOff x="0" y="0"/>
            <a:chExt cx="4445000" cy="6350000"/>
          </a:xfrm>
        </p:grpSpPr>
        <p:sp>
          <p:nvSpPr>
            <p:cNvPr id="4" name="Freeform 4"/>
            <p:cNvSpPr/>
            <p:nvPr/>
          </p:nvSpPr>
          <p:spPr>
            <a:xfrm>
              <a:off x="0" y="0"/>
              <a:ext cx="4445000" cy="6350000"/>
            </a:xfrm>
            <a:custGeom>
              <a:avLst/>
              <a:gdLst/>
              <a:ahLst/>
              <a:cxnLst/>
              <a:rect l="l" t="t" r="r" b="b"/>
              <a:pathLst>
                <a:path w="4445000" h="6350000">
                  <a:moveTo>
                    <a:pt x="2222500" y="6350000"/>
                  </a:moveTo>
                  <a:lnTo>
                    <a:pt x="2222500" y="6350000"/>
                  </a:lnTo>
                  <a:cubicBezTo>
                    <a:pt x="995680" y="6350000"/>
                    <a:pt x="0" y="5354320"/>
                    <a:pt x="0" y="4127500"/>
                  </a:cubicBezTo>
                  <a:lnTo>
                    <a:pt x="0" y="2222500"/>
                  </a:lnTo>
                  <a:cubicBezTo>
                    <a:pt x="0" y="995680"/>
                    <a:pt x="995680" y="0"/>
                    <a:pt x="2222500" y="0"/>
                  </a:cubicBezTo>
                  <a:lnTo>
                    <a:pt x="2222500" y="0"/>
                  </a:lnTo>
                  <a:cubicBezTo>
                    <a:pt x="3449320" y="0"/>
                    <a:pt x="4445000" y="995680"/>
                    <a:pt x="4445000" y="2222500"/>
                  </a:cubicBezTo>
                  <a:lnTo>
                    <a:pt x="4445000" y="4127500"/>
                  </a:lnTo>
                  <a:cubicBezTo>
                    <a:pt x="4445000" y="5354320"/>
                    <a:pt x="3449320" y="6350000"/>
                    <a:pt x="2222500" y="6350000"/>
                  </a:cubicBezTo>
                  <a:close/>
                </a:path>
              </a:pathLst>
            </a:custGeom>
            <a:blipFill>
              <a:blip r:embed="rId2" cstate="email">
                <a:extLst>
                  <a:ext uri="{28A0092B-C50C-407E-A947-70E740481C1C}">
                    <a14:useLocalDpi xmlns:a14="http://schemas.microsoft.com/office/drawing/2010/main"/>
                  </a:ext>
                </a:extLst>
              </a:blip>
              <a:stretch>
                <a:fillRect/>
              </a:stretch>
            </a:blipFill>
          </p:spPr>
        </p:sp>
        <p:sp>
          <p:nvSpPr>
            <p:cNvPr id="5" name="Freeform 5"/>
            <p:cNvSpPr/>
            <p:nvPr/>
          </p:nvSpPr>
          <p:spPr>
            <a:xfrm>
              <a:off x="0" y="0"/>
              <a:ext cx="4445000" cy="6350000"/>
            </a:xfrm>
            <a:custGeom>
              <a:avLst/>
              <a:gdLst/>
              <a:ahLst/>
              <a:cxnLst/>
              <a:rect l="l" t="t" r="r" b="b"/>
              <a:pathLst>
                <a:path w="4445000" h="6350000">
                  <a:moveTo>
                    <a:pt x="2222500" y="19050"/>
                  </a:moveTo>
                  <a:cubicBezTo>
                    <a:pt x="2810510" y="19050"/>
                    <a:pt x="3364230" y="248920"/>
                    <a:pt x="3780790" y="664210"/>
                  </a:cubicBezTo>
                  <a:cubicBezTo>
                    <a:pt x="4197350" y="1079500"/>
                    <a:pt x="4425950" y="1633220"/>
                    <a:pt x="4425950" y="2222500"/>
                  </a:cubicBezTo>
                  <a:lnTo>
                    <a:pt x="4425950" y="4127500"/>
                  </a:lnTo>
                  <a:cubicBezTo>
                    <a:pt x="4425950" y="4715510"/>
                    <a:pt x="4196080" y="5269230"/>
                    <a:pt x="3780790" y="5685790"/>
                  </a:cubicBezTo>
                  <a:cubicBezTo>
                    <a:pt x="3365500" y="6102350"/>
                    <a:pt x="2811780" y="6330950"/>
                    <a:pt x="2222500" y="6330950"/>
                  </a:cubicBezTo>
                  <a:cubicBezTo>
                    <a:pt x="1633220" y="6330950"/>
                    <a:pt x="1080770" y="6101080"/>
                    <a:pt x="664210" y="5685790"/>
                  </a:cubicBezTo>
                  <a:cubicBezTo>
                    <a:pt x="247650" y="5270500"/>
                    <a:pt x="19050" y="4715510"/>
                    <a:pt x="19050" y="4127500"/>
                  </a:cubicBezTo>
                  <a:lnTo>
                    <a:pt x="19050" y="2222500"/>
                  </a:lnTo>
                  <a:cubicBezTo>
                    <a:pt x="19050" y="1634490"/>
                    <a:pt x="248920" y="1080770"/>
                    <a:pt x="664210" y="664210"/>
                  </a:cubicBezTo>
                  <a:cubicBezTo>
                    <a:pt x="1079500" y="247650"/>
                    <a:pt x="1634490" y="19050"/>
                    <a:pt x="2222500" y="19050"/>
                  </a:cubicBezTo>
                  <a:moveTo>
                    <a:pt x="2222500" y="0"/>
                  </a:moveTo>
                  <a:cubicBezTo>
                    <a:pt x="995680" y="0"/>
                    <a:pt x="0" y="995680"/>
                    <a:pt x="0" y="2222500"/>
                  </a:cubicBezTo>
                  <a:lnTo>
                    <a:pt x="0" y="4127500"/>
                  </a:lnTo>
                  <a:cubicBezTo>
                    <a:pt x="0" y="5354320"/>
                    <a:pt x="995680" y="6350000"/>
                    <a:pt x="2222500" y="6350000"/>
                  </a:cubicBezTo>
                  <a:cubicBezTo>
                    <a:pt x="3449320" y="6350000"/>
                    <a:pt x="4445000" y="5354320"/>
                    <a:pt x="4445000" y="4127500"/>
                  </a:cubicBezTo>
                  <a:lnTo>
                    <a:pt x="4445000" y="2222500"/>
                  </a:lnTo>
                  <a:cubicBezTo>
                    <a:pt x="4445000" y="995680"/>
                    <a:pt x="3449320" y="0"/>
                    <a:pt x="2222500" y="0"/>
                  </a:cubicBezTo>
                  <a:lnTo>
                    <a:pt x="2222500" y="0"/>
                  </a:lnTo>
                  <a:close/>
                </a:path>
              </a:pathLst>
            </a:custGeom>
            <a:solidFill>
              <a:srgbClr val="C3C7B7"/>
            </a:solidFill>
          </p:spPr>
        </p:sp>
      </p:grpSp>
      <p:grpSp>
        <p:nvGrpSpPr>
          <p:cNvPr id="6" name="Group 6"/>
          <p:cNvGrpSpPr>
            <a:grpSpLocks noChangeAspect="1"/>
          </p:cNvGrpSpPr>
          <p:nvPr/>
        </p:nvGrpSpPr>
        <p:grpSpPr>
          <a:xfrm>
            <a:off x="14228071" y="5986104"/>
            <a:ext cx="2831204" cy="4044578"/>
            <a:chOff x="0" y="0"/>
            <a:chExt cx="4445000" cy="6350000"/>
          </a:xfrm>
        </p:grpSpPr>
        <p:sp>
          <p:nvSpPr>
            <p:cNvPr id="7" name="Freeform 7"/>
            <p:cNvSpPr/>
            <p:nvPr/>
          </p:nvSpPr>
          <p:spPr>
            <a:xfrm>
              <a:off x="0" y="0"/>
              <a:ext cx="4445000" cy="6350000"/>
            </a:xfrm>
            <a:custGeom>
              <a:avLst/>
              <a:gdLst/>
              <a:ahLst/>
              <a:cxnLst/>
              <a:rect l="l" t="t" r="r" b="b"/>
              <a:pathLst>
                <a:path w="4445000" h="6350000">
                  <a:moveTo>
                    <a:pt x="2222500" y="6350000"/>
                  </a:moveTo>
                  <a:lnTo>
                    <a:pt x="2222500" y="6350000"/>
                  </a:lnTo>
                  <a:cubicBezTo>
                    <a:pt x="995680" y="6350000"/>
                    <a:pt x="0" y="5354320"/>
                    <a:pt x="0" y="4127500"/>
                  </a:cubicBezTo>
                  <a:lnTo>
                    <a:pt x="0" y="2222500"/>
                  </a:lnTo>
                  <a:cubicBezTo>
                    <a:pt x="0" y="995680"/>
                    <a:pt x="995680" y="0"/>
                    <a:pt x="2222500" y="0"/>
                  </a:cubicBezTo>
                  <a:lnTo>
                    <a:pt x="2222500" y="0"/>
                  </a:lnTo>
                  <a:cubicBezTo>
                    <a:pt x="3449320" y="0"/>
                    <a:pt x="4445000" y="995680"/>
                    <a:pt x="4445000" y="2222500"/>
                  </a:cubicBezTo>
                  <a:lnTo>
                    <a:pt x="4445000" y="4127500"/>
                  </a:lnTo>
                  <a:cubicBezTo>
                    <a:pt x="4445000" y="5354320"/>
                    <a:pt x="3449320" y="6350000"/>
                    <a:pt x="2222500" y="6350000"/>
                  </a:cubicBezTo>
                  <a:close/>
                </a:path>
              </a:pathLst>
            </a:custGeom>
            <a:blipFill>
              <a:blip r:embed="rId3" cstate="email">
                <a:extLst>
                  <a:ext uri="{28A0092B-C50C-407E-A947-70E740481C1C}">
                    <a14:useLocalDpi xmlns:a14="http://schemas.microsoft.com/office/drawing/2010/main"/>
                  </a:ext>
                </a:extLst>
              </a:blip>
              <a:stretch>
                <a:fillRect/>
              </a:stretch>
            </a:blipFill>
          </p:spPr>
        </p:sp>
        <p:sp>
          <p:nvSpPr>
            <p:cNvPr id="8" name="Freeform 8"/>
            <p:cNvSpPr/>
            <p:nvPr/>
          </p:nvSpPr>
          <p:spPr>
            <a:xfrm>
              <a:off x="0" y="0"/>
              <a:ext cx="4445000" cy="6350000"/>
            </a:xfrm>
            <a:custGeom>
              <a:avLst/>
              <a:gdLst/>
              <a:ahLst/>
              <a:cxnLst/>
              <a:rect l="l" t="t" r="r" b="b"/>
              <a:pathLst>
                <a:path w="4445000" h="6350000">
                  <a:moveTo>
                    <a:pt x="2222500" y="19050"/>
                  </a:moveTo>
                  <a:cubicBezTo>
                    <a:pt x="2810510" y="19050"/>
                    <a:pt x="3364230" y="248920"/>
                    <a:pt x="3780790" y="664210"/>
                  </a:cubicBezTo>
                  <a:cubicBezTo>
                    <a:pt x="4197350" y="1079500"/>
                    <a:pt x="4425950" y="1633220"/>
                    <a:pt x="4425950" y="2222500"/>
                  </a:cubicBezTo>
                  <a:lnTo>
                    <a:pt x="4425950" y="4127500"/>
                  </a:lnTo>
                  <a:cubicBezTo>
                    <a:pt x="4425950" y="4715510"/>
                    <a:pt x="4196080" y="5269230"/>
                    <a:pt x="3780790" y="5685790"/>
                  </a:cubicBezTo>
                  <a:cubicBezTo>
                    <a:pt x="3365500" y="6102350"/>
                    <a:pt x="2811780" y="6330950"/>
                    <a:pt x="2222500" y="6330950"/>
                  </a:cubicBezTo>
                  <a:cubicBezTo>
                    <a:pt x="1633220" y="6330950"/>
                    <a:pt x="1080770" y="6101080"/>
                    <a:pt x="664210" y="5685790"/>
                  </a:cubicBezTo>
                  <a:cubicBezTo>
                    <a:pt x="247650" y="5270500"/>
                    <a:pt x="19050" y="4715510"/>
                    <a:pt x="19050" y="4127500"/>
                  </a:cubicBezTo>
                  <a:lnTo>
                    <a:pt x="19050" y="2222500"/>
                  </a:lnTo>
                  <a:cubicBezTo>
                    <a:pt x="19050" y="1634490"/>
                    <a:pt x="248920" y="1080770"/>
                    <a:pt x="664210" y="664210"/>
                  </a:cubicBezTo>
                  <a:cubicBezTo>
                    <a:pt x="1079500" y="247650"/>
                    <a:pt x="1634490" y="19050"/>
                    <a:pt x="2222500" y="19050"/>
                  </a:cubicBezTo>
                  <a:moveTo>
                    <a:pt x="2222500" y="0"/>
                  </a:moveTo>
                  <a:cubicBezTo>
                    <a:pt x="995680" y="0"/>
                    <a:pt x="0" y="995680"/>
                    <a:pt x="0" y="2222500"/>
                  </a:cubicBezTo>
                  <a:lnTo>
                    <a:pt x="0" y="4127500"/>
                  </a:lnTo>
                  <a:cubicBezTo>
                    <a:pt x="0" y="5354320"/>
                    <a:pt x="995680" y="6350000"/>
                    <a:pt x="2222500" y="6350000"/>
                  </a:cubicBezTo>
                  <a:cubicBezTo>
                    <a:pt x="3449320" y="6350000"/>
                    <a:pt x="4445000" y="5354320"/>
                    <a:pt x="4445000" y="4127500"/>
                  </a:cubicBezTo>
                  <a:lnTo>
                    <a:pt x="4445000" y="2222500"/>
                  </a:lnTo>
                  <a:cubicBezTo>
                    <a:pt x="4445000" y="995680"/>
                    <a:pt x="3449320" y="0"/>
                    <a:pt x="2222500" y="0"/>
                  </a:cubicBezTo>
                  <a:lnTo>
                    <a:pt x="2222500" y="0"/>
                  </a:lnTo>
                  <a:close/>
                </a:path>
              </a:pathLst>
            </a:custGeom>
            <a:solidFill>
              <a:srgbClr val="C3C7B7"/>
            </a:solidFill>
          </p:spPr>
        </p:sp>
      </p:grpSp>
      <p:pic>
        <p:nvPicPr>
          <p:cNvPr id="9"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280965" y="478270"/>
            <a:ext cx="1823085" cy="1823085"/>
          </a:xfrm>
          <a:prstGeom prst="rect">
            <a:avLst/>
          </a:prstGeom>
        </p:spPr>
      </p:pic>
      <p:grpSp>
        <p:nvGrpSpPr>
          <p:cNvPr id="10" name="Group 10"/>
          <p:cNvGrpSpPr>
            <a:grpSpLocks noChangeAspect="1"/>
          </p:cNvGrpSpPr>
          <p:nvPr/>
        </p:nvGrpSpPr>
        <p:grpSpPr>
          <a:xfrm>
            <a:off x="5562168" y="5710596"/>
            <a:ext cx="2831204" cy="4044578"/>
            <a:chOff x="0" y="0"/>
            <a:chExt cx="4445000" cy="6350000"/>
          </a:xfrm>
        </p:grpSpPr>
        <p:sp>
          <p:nvSpPr>
            <p:cNvPr id="11" name="Freeform 11"/>
            <p:cNvSpPr/>
            <p:nvPr/>
          </p:nvSpPr>
          <p:spPr>
            <a:xfrm>
              <a:off x="0" y="0"/>
              <a:ext cx="4445000" cy="6350000"/>
            </a:xfrm>
            <a:custGeom>
              <a:avLst/>
              <a:gdLst/>
              <a:ahLst/>
              <a:cxnLst/>
              <a:rect l="l" t="t" r="r" b="b"/>
              <a:pathLst>
                <a:path w="4445000" h="6350000">
                  <a:moveTo>
                    <a:pt x="2222500" y="6350000"/>
                  </a:moveTo>
                  <a:lnTo>
                    <a:pt x="2222500" y="6350000"/>
                  </a:lnTo>
                  <a:cubicBezTo>
                    <a:pt x="995680" y="6350000"/>
                    <a:pt x="0" y="5354320"/>
                    <a:pt x="0" y="4127500"/>
                  </a:cubicBezTo>
                  <a:lnTo>
                    <a:pt x="0" y="2222500"/>
                  </a:lnTo>
                  <a:cubicBezTo>
                    <a:pt x="0" y="995680"/>
                    <a:pt x="995680" y="0"/>
                    <a:pt x="2222500" y="0"/>
                  </a:cubicBezTo>
                  <a:lnTo>
                    <a:pt x="2222500" y="0"/>
                  </a:lnTo>
                  <a:cubicBezTo>
                    <a:pt x="3449320" y="0"/>
                    <a:pt x="4445000" y="995680"/>
                    <a:pt x="4445000" y="2222500"/>
                  </a:cubicBezTo>
                  <a:lnTo>
                    <a:pt x="4445000" y="4127500"/>
                  </a:lnTo>
                  <a:cubicBezTo>
                    <a:pt x="4445000" y="5354320"/>
                    <a:pt x="3449320" y="6350000"/>
                    <a:pt x="2222500" y="6350000"/>
                  </a:cubicBezTo>
                  <a:close/>
                </a:path>
              </a:pathLst>
            </a:custGeom>
            <a:blipFill>
              <a:blip r:embed="rId5" cstate="email">
                <a:extLst>
                  <a:ext uri="{28A0092B-C50C-407E-A947-70E740481C1C}">
                    <a14:useLocalDpi xmlns:a14="http://schemas.microsoft.com/office/drawing/2010/main"/>
                  </a:ext>
                </a:extLst>
              </a:blip>
              <a:stretch>
                <a:fillRect/>
              </a:stretch>
            </a:blipFill>
          </p:spPr>
        </p:sp>
        <p:sp>
          <p:nvSpPr>
            <p:cNvPr id="12" name="Freeform 12"/>
            <p:cNvSpPr/>
            <p:nvPr/>
          </p:nvSpPr>
          <p:spPr>
            <a:xfrm>
              <a:off x="0" y="0"/>
              <a:ext cx="4445000" cy="6350000"/>
            </a:xfrm>
            <a:custGeom>
              <a:avLst/>
              <a:gdLst/>
              <a:ahLst/>
              <a:cxnLst/>
              <a:rect l="l" t="t" r="r" b="b"/>
              <a:pathLst>
                <a:path w="4445000" h="6350000">
                  <a:moveTo>
                    <a:pt x="2222500" y="19050"/>
                  </a:moveTo>
                  <a:cubicBezTo>
                    <a:pt x="2810510" y="19050"/>
                    <a:pt x="3364230" y="248920"/>
                    <a:pt x="3780790" y="664210"/>
                  </a:cubicBezTo>
                  <a:cubicBezTo>
                    <a:pt x="4197350" y="1079500"/>
                    <a:pt x="4425950" y="1633220"/>
                    <a:pt x="4425950" y="2222500"/>
                  </a:cubicBezTo>
                  <a:lnTo>
                    <a:pt x="4425950" y="4127500"/>
                  </a:lnTo>
                  <a:cubicBezTo>
                    <a:pt x="4425950" y="4715510"/>
                    <a:pt x="4196080" y="5269230"/>
                    <a:pt x="3780790" y="5685790"/>
                  </a:cubicBezTo>
                  <a:cubicBezTo>
                    <a:pt x="3365500" y="6102350"/>
                    <a:pt x="2811780" y="6330950"/>
                    <a:pt x="2222500" y="6330950"/>
                  </a:cubicBezTo>
                  <a:cubicBezTo>
                    <a:pt x="1633220" y="6330950"/>
                    <a:pt x="1080770" y="6101080"/>
                    <a:pt x="664210" y="5685790"/>
                  </a:cubicBezTo>
                  <a:cubicBezTo>
                    <a:pt x="247650" y="5270500"/>
                    <a:pt x="19050" y="4715510"/>
                    <a:pt x="19050" y="4127500"/>
                  </a:cubicBezTo>
                  <a:lnTo>
                    <a:pt x="19050" y="2222500"/>
                  </a:lnTo>
                  <a:cubicBezTo>
                    <a:pt x="19050" y="1634490"/>
                    <a:pt x="248920" y="1080770"/>
                    <a:pt x="664210" y="664210"/>
                  </a:cubicBezTo>
                  <a:cubicBezTo>
                    <a:pt x="1079500" y="247650"/>
                    <a:pt x="1634490" y="19050"/>
                    <a:pt x="2222500" y="19050"/>
                  </a:cubicBezTo>
                  <a:moveTo>
                    <a:pt x="2222500" y="0"/>
                  </a:moveTo>
                  <a:cubicBezTo>
                    <a:pt x="995680" y="0"/>
                    <a:pt x="0" y="995680"/>
                    <a:pt x="0" y="2222500"/>
                  </a:cubicBezTo>
                  <a:lnTo>
                    <a:pt x="0" y="4127500"/>
                  </a:lnTo>
                  <a:cubicBezTo>
                    <a:pt x="0" y="5354320"/>
                    <a:pt x="995680" y="6350000"/>
                    <a:pt x="2222500" y="6350000"/>
                  </a:cubicBezTo>
                  <a:cubicBezTo>
                    <a:pt x="3449320" y="6350000"/>
                    <a:pt x="4445000" y="5354320"/>
                    <a:pt x="4445000" y="4127500"/>
                  </a:cubicBezTo>
                  <a:lnTo>
                    <a:pt x="4445000" y="2222500"/>
                  </a:lnTo>
                  <a:cubicBezTo>
                    <a:pt x="4445000" y="995680"/>
                    <a:pt x="3449320" y="0"/>
                    <a:pt x="2222500" y="0"/>
                  </a:cubicBezTo>
                  <a:lnTo>
                    <a:pt x="2222500" y="0"/>
                  </a:lnTo>
                  <a:close/>
                </a:path>
              </a:pathLst>
            </a:custGeom>
            <a:solidFill>
              <a:srgbClr val="C3C7B7"/>
            </a:solidFill>
          </p:spPr>
        </p:sp>
      </p:grpSp>
      <p:sp>
        <p:nvSpPr>
          <p:cNvPr id="13" name="TextBox 13"/>
          <p:cNvSpPr txBox="1"/>
          <p:nvPr/>
        </p:nvSpPr>
        <p:spPr>
          <a:xfrm>
            <a:off x="176824" y="2878506"/>
            <a:ext cx="7854450" cy="1139190"/>
          </a:xfrm>
          <a:prstGeom prst="rect">
            <a:avLst/>
          </a:prstGeom>
        </p:spPr>
        <p:txBody>
          <a:bodyPr lIns="0" tIns="0" rIns="0" bIns="0" rtlCol="0" anchor="t">
            <a:spAutoFit/>
          </a:bodyPr>
          <a:lstStyle/>
          <a:p>
            <a:pPr>
              <a:lnSpc>
                <a:spcPts val="8280"/>
              </a:lnSpc>
            </a:pPr>
            <a:r>
              <a:rPr lang="en-US" sz="9000" spc="-378">
                <a:solidFill>
                  <a:srgbClr val="464485"/>
                </a:solidFill>
                <a:latin typeface="GothamMedium"/>
              </a:rPr>
              <a:t>Testimonials</a:t>
            </a:r>
          </a:p>
        </p:txBody>
      </p:sp>
      <p:sp>
        <p:nvSpPr>
          <p:cNvPr id="14" name="TextBox 14"/>
          <p:cNvSpPr txBox="1"/>
          <p:nvPr/>
        </p:nvSpPr>
        <p:spPr>
          <a:xfrm>
            <a:off x="418529" y="5681581"/>
            <a:ext cx="4762639" cy="2460879"/>
          </a:xfrm>
          <a:prstGeom prst="rect">
            <a:avLst/>
          </a:prstGeom>
        </p:spPr>
        <p:txBody>
          <a:bodyPr lIns="0" tIns="0" rIns="0" bIns="0" rtlCol="0" anchor="t">
            <a:spAutoFit/>
          </a:bodyPr>
          <a:lstStyle/>
          <a:p>
            <a:pPr algn="ctr">
              <a:lnSpc>
                <a:spcPts val="3258"/>
              </a:lnSpc>
            </a:pPr>
            <a:r>
              <a:rPr lang="en-US" sz="1800">
                <a:solidFill>
                  <a:srgbClr val="F96846"/>
                </a:solidFill>
                <a:latin typeface="Archer Italics"/>
              </a:rPr>
              <a:t>"I was given unique insights from employers and apprentices, and on a personal level I was pushed beyond my boundaries. I am so glad that I took this opportunity to experience and would highly recommend it to those who are thinking about the apprenticeship route."</a:t>
            </a:r>
          </a:p>
        </p:txBody>
      </p:sp>
      <p:sp>
        <p:nvSpPr>
          <p:cNvPr id="15" name="TextBox 15"/>
          <p:cNvSpPr txBox="1"/>
          <p:nvPr/>
        </p:nvSpPr>
        <p:spPr>
          <a:xfrm>
            <a:off x="8955348" y="7703869"/>
            <a:ext cx="5072698" cy="1641729"/>
          </a:xfrm>
          <a:prstGeom prst="rect">
            <a:avLst/>
          </a:prstGeom>
        </p:spPr>
        <p:txBody>
          <a:bodyPr lIns="0" tIns="0" rIns="0" bIns="0" rtlCol="0" anchor="t">
            <a:spAutoFit/>
          </a:bodyPr>
          <a:lstStyle/>
          <a:p>
            <a:pPr algn="ctr">
              <a:lnSpc>
                <a:spcPts val="3258"/>
              </a:lnSpc>
            </a:pPr>
            <a:r>
              <a:rPr lang="en-US" sz="1800">
                <a:solidFill>
                  <a:srgbClr val="7F6FC4"/>
                </a:solidFill>
                <a:latin typeface="Archer Italics"/>
              </a:rPr>
              <a:t>"Taking part in the summer school has helped me gain confidence. I feel like I'm a competitive applicant now, while before I just thought I'd be lucky if I was offered a place at any university."</a:t>
            </a:r>
          </a:p>
        </p:txBody>
      </p:sp>
      <p:sp>
        <p:nvSpPr>
          <p:cNvPr id="16" name="TextBox 16"/>
          <p:cNvSpPr txBox="1"/>
          <p:nvPr/>
        </p:nvSpPr>
        <p:spPr>
          <a:xfrm rot="5400000">
            <a:off x="14354583" y="4971098"/>
            <a:ext cx="6958082" cy="344805"/>
          </a:xfrm>
          <a:prstGeom prst="rect">
            <a:avLst/>
          </a:prstGeom>
        </p:spPr>
        <p:txBody>
          <a:bodyPr lIns="0" tIns="0" rIns="0" bIns="0" rtlCol="0" anchor="t">
            <a:spAutoFit/>
          </a:bodyPr>
          <a:lstStyle/>
          <a:p>
            <a:pPr algn="ctr">
              <a:lnSpc>
                <a:spcPts val="2520"/>
              </a:lnSpc>
            </a:pPr>
            <a:r>
              <a:rPr lang="en-US" sz="1800" spc="1171">
                <a:solidFill>
                  <a:srgbClr val="464485"/>
                </a:solidFill>
                <a:latin typeface="Archer Bold"/>
              </a:rPr>
              <a:t>SUTTON TRUST</a:t>
            </a:r>
          </a:p>
        </p:txBody>
      </p:sp>
      <p:sp>
        <p:nvSpPr>
          <p:cNvPr id="17" name="TextBox 17"/>
          <p:cNvSpPr txBox="1"/>
          <p:nvPr/>
        </p:nvSpPr>
        <p:spPr>
          <a:xfrm>
            <a:off x="8031275" y="1521584"/>
            <a:ext cx="5072698" cy="3689604"/>
          </a:xfrm>
          <a:prstGeom prst="rect">
            <a:avLst/>
          </a:prstGeom>
        </p:spPr>
        <p:txBody>
          <a:bodyPr lIns="0" tIns="0" rIns="0" bIns="0" rtlCol="0" anchor="t">
            <a:spAutoFit/>
          </a:bodyPr>
          <a:lstStyle/>
          <a:p>
            <a:pPr algn="ctr">
              <a:lnSpc>
                <a:spcPts val="3258"/>
              </a:lnSpc>
            </a:pPr>
            <a:r>
              <a:rPr lang="en-US" sz="1800">
                <a:solidFill>
                  <a:srgbClr val="1CACA7"/>
                </a:solidFill>
                <a:latin typeface="Archer Italics"/>
              </a:rPr>
              <a:t>"The Pathways to Law programme supplied so much. On the intellectual front, masterclasses and residentials meant I was regularly meeting with passionate academics. On the practical front, networking events and work placements meant I had the opportunity to meet a wide range of industry professionals. Six years on, I still use many of the lessons taught on the programme on a day-to-day basis."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AutoShape 2"/>
          <p:cNvSpPr/>
          <p:nvPr/>
        </p:nvSpPr>
        <p:spPr>
          <a:xfrm rot="-5400000">
            <a:off x="12125325" y="5133975"/>
            <a:ext cx="10287000" cy="0"/>
          </a:xfrm>
          <a:prstGeom prst="line">
            <a:avLst/>
          </a:prstGeom>
          <a:ln w="19050" cap="rnd">
            <a:solidFill>
              <a:srgbClr val="0080BA"/>
            </a:solidFill>
            <a:prstDash val="solid"/>
            <a:headEnd type="none" w="sm" len="sm"/>
            <a:tailEnd type="none" w="sm" len="sm"/>
          </a:ln>
        </p:spPr>
      </p:sp>
      <p:sp>
        <p:nvSpPr>
          <p:cNvPr id="3" name="AutoShape 3"/>
          <p:cNvSpPr/>
          <p:nvPr/>
        </p:nvSpPr>
        <p:spPr>
          <a:xfrm>
            <a:off x="1028700" y="3111891"/>
            <a:ext cx="16230600" cy="0"/>
          </a:xfrm>
          <a:prstGeom prst="line">
            <a:avLst/>
          </a:prstGeom>
          <a:ln w="19050" cap="rnd">
            <a:solidFill>
              <a:srgbClr val="0080BA"/>
            </a:solidFill>
            <a:prstDash val="solid"/>
            <a:headEnd type="none" w="sm" len="sm"/>
            <a:tailEnd type="none" w="sm" len="sm"/>
          </a:ln>
        </p:spPr>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28700" y="6086087"/>
            <a:ext cx="16240125" cy="2509279"/>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28700" y="1028700"/>
            <a:ext cx="1823085" cy="1823085"/>
          </a:xfrm>
          <a:prstGeom prst="rect">
            <a:avLst/>
          </a:prstGeom>
        </p:spPr>
      </p:pic>
      <p:sp>
        <p:nvSpPr>
          <p:cNvPr id="6" name="TextBox 6"/>
          <p:cNvSpPr txBox="1"/>
          <p:nvPr/>
        </p:nvSpPr>
        <p:spPr>
          <a:xfrm>
            <a:off x="3041262" y="1104900"/>
            <a:ext cx="13837038" cy="1396753"/>
          </a:xfrm>
          <a:prstGeom prst="rect">
            <a:avLst/>
          </a:prstGeom>
        </p:spPr>
        <p:txBody>
          <a:bodyPr lIns="0" tIns="0" rIns="0" bIns="0" rtlCol="0" anchor="t">
            <a:spAutoFit/>
          </a:bodyPr>
          <a:lstStyle/>
          <a:p>
            <a:pPr algn="ctr">
              <a:lnSpc>
                <a:spcPts val="10767"/>
              </a:lnSpc>
            </a:pPr>
            <a:r>
              <a:rPr lang="en-US" sz="9700" spc="-407">
                <a:solidFill>
                  <a:srgbClr val="064891"/>
                </a:solidFill>
                <a:latin typeface="GothamMedium"/>
              </a:rPr>
              <a:t>About The Sutton Trust</a:t>
            </a:r>
          </a:p>
        </p:txBody>
      </p:sp>
      <p:sp>
        <p:nvSpPr>
          <p:cNvPr id="7" name="TextBox 7"/>
          <p:cNvSpPr txBox="1"/>
          <p:nvPr/>
        </p:nvSpPr>
        <p:spPr>
          <a:xfrm>
            <a:off x="1028700" y="3970647"/>
            <a:ext cx="15517705" cy="1183006"/>
          </a:xfrm>
          <a:prstGeom prst="rect">
            <a:avLst/>
          </a:prstGeom>
        </p:spPr>
        <p:txBody>
          <a:bodyPr lIns="0" tIns="0" rIns="0" bIns="0" rtlCol="0" anchor="t">
            <a:spAutoFit/>
          </a:bodyPr>
          <a:lstStyle/>
          <a:p>
            <a:pPr algn="ctr">
              <a:lnSpc>
                <a:spcPts val="4679"/>
              </a:lnSpc>
            </a:pPr>
            <a:r>
              <a:rPr lang="en-US" sz="2599" spc="132">
                <a:solidFill>
                  <a:srgbClr val="064891"/>
                </a:solidFill>
                <a:latin typeface="Archer"/>
              </a:rPr>
              <a:t>The Sutton Trust champions social mobility from birth to the workplace through programmes, research and policy influence.</a:t>
            </a:r>
          </a:p>
        </p:txBody>
      </p:sp>
      <p:sp>
        <p:nvSpPr>
          <p:cNvPr id="8" name="TextBox 8"/>
          <p:cNvSpPr txBox="1"/>
          <p:nvPr/>
        </p:nvSpPr>
        <p:spPr>
          <a:xfrm rot="5400000">
            <a:off x="14354583" y="4971098"/>
            <a:ext cx="6958082" cy="344805"/>
          </a:xfrm>
          <a:prstGeom prst="rect">
            <a:avLst/>
          </a:prstGeom>
        </p:spPr>
        <p:txBody>
          <a:bodyPr lIns="0" tIns="0" rIns="0" bIns="0" rtlCol="0" anchor="t">
            <a:spAutoFit/>
          </a:bodyPr>
          <a:lstStyle/>
          <a:p>
            <a:pPr algn="ctr">
              <a:lnSpc>
                <a:spcPts val="2520"/>
              </a:lnSpc>
            </a:pPr>
            <a:r>
              <a:rPr lang="en-US" sz="1800" spc="1171">
                <a:solidFill>
                  <a:srgbClr val="064891"/>
                </a:solidFill>
                <a:latin typeface="Archer"/>
              </a:rPr>
              <a:t>THE SUTTON TRUST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277242" cy="10287000"/>
            <a:chOff x="0" y="0"/>
            <a:chExt cx="8369656"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8369656" cy="13716000"/>
            </a:xfrm>
            <a:prstGeom prst="rect">
              <a:avLst/>
            </a:prstGeom>
          </p:spPr>
        </p:pic>
      </p:grpSp>
      <p:sp>
        <p:nvSpPr>
          <p:cNvPr id="4" name="AutoShape 4"/>
          <p:cNvSpPr/>
          <p:nvPr/>
        </p:nvSpPr>
        <p:spPr>
          <a:xfrm rot="-5400000">
            <a:off x="11734800" y="5133975"/>
            <a:ext cx="10287000" cy="0"/>
          </a:xfrm>
          <a:prstGeom prst="line">
            <a:avLst/>
          </a:prstGeom>
          <a:ln w="19050" cap="rnd">
            <a:solidFill>
              <a:srgbClr val="0080BA"/>
            </a:solidFill>
            <a:prstDash val="solid"/>
            <a:headEnd type="none" w="sm" len="sm"/>
            <a:tailEnd type="none" w="sm" len="sm"/>
          </a:ln>
        </p:spPr>
      </p:sp>
      <p:pic>
        <p:nvPicPr>
          <p:cNvPr id="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942293" y="6524606"/>
            <a:ext cx="1283330" cy="1232904"/>
          </a:xfrm>
          <a:prstGeom prst="rect">
            <a:avLst/>
          </a:prstGeom>
        </p:spPr>
      </p:pic>
      <p:pic>
        <p:nvPicPr>
          <p:cNvPr id="6"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6972335" y="8522248"/>
            <a:ext cx="1223247" cy="1223247"/>
          </a:xfrm>
          <a:prstGeom prst="rect">
            <a:avLst/>
          </a:prstGeom>
        </p:spPr>
      </p:pic>
      <p:pic>
        <p:nvPicPr>
          <p:cNvPr id="7" name="Picture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6942293" y="2554111"/>
            <a:ext cx="1223247" cy="1223247"/>
          </a:xfrm>
          <a:prstGeom prst="rect">
            <a:avLst/>
          </a:prstGeom>
        </p:spPr>
      </p:pic>
      <p:pic>
        <p:nvPicPr>
          <p:cNvPr id="8" name="Picture 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6942293" y="4539359"/>
            <a:ext cx="1223247" cy="1223247"/>
          </a:xfrm>
          <a:prstGeom prst="rect">
            <a:avLst/>
          </a:prstGeom>
        </p:spPr>
      </p:pic>
      <p:pic>
        <p:nvPicPr>
          <p:cNvPr id="9" name="Picture 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906875" y="503405"/>
            <a:ext cx="1288707" cy="1288707"/>
          </a:xfrm>
          <a:prstGeom prst="rect">
            <a:avLst/>
          </a:prstGeom>
        </p:spPr>
      </p:pic>
      <p:sp>
        <p:nvSpPr>
          <p:cNvPr id="10" name="AutoShape 10"/>
          <p:cNvSpPr/>
          <p:nvPr/>
        </p:nvSpPr>
        <p:spPr>
          <a:xfrm>
            <a:off x="6601092" y="4051229"/>
            <a:ext cx="10248623" cy="0"/>
          </a:xfrm>
          <a:prstGeom prst="line">
            <a:avLst/>
          </a:prstGeom>
          <a:ln w="19050" cap="rnd">
            <a:solidFill>
              <a:srgbClr val="0080BA"/>
            </a:solidFill>
            <a:prstDash val="solid"/>
            <a:headEnd type="none" w="sm" len="sm"/>
            <a:tailEnd type="none" w="sm" len="sm"/>
          </a:ln>
        </p:spPr>
      </p:sp>
      <p:pic>
        <p:nvPicPr>
          <p:cNvPr id="11" name="Picture 11"/>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7183163" y="6431515"/>
            <a:ext cx="1034117" cy="1034117"/>
          </a:xfrm>
          <a:prstGeom prst="rect">
            <a:avLst/>
          </a:prstGeom>
        </p:spPr>
      </p:pic>
      <p:pic>
        <p:nvPicPr>
          <p:cNvPr id="12" name="Picture 12"/>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6889513" y="8612044"/>
            <a:ext cx="1621415" cy="1005468"/>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p:blipFill>
        <p:spPr>
          <a:xfrm>
            <a:off x="12199523" y="6338178"/>
            <a:ext cx="1194156" cy="1220791"/>
          </a:xfrm>
          <a:prstGeom prst="rect">
            <a:avLst/>
          </a:prstGeom>
        </p:spPr>
      </p:pic>
      <p:pic>
        <p:nvPicPr>
          <p:cNvPr id="14" name="Picture 14"/>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p:blipFill>
        <p:spPr>
          <a:xfrm>
            <a:off x="12199523" y="8516953"/>
            <a:ext cx="1194156" cy="1195650"/>
          </a:xfrm>
          <a:prstGeom prst="rect">
            <a:avLst/>
          </a:prstGeom>
        </p:spPr>
      </p:pic>
      <p:sp>
        <p:nvSpPr>
          <p:cNvPr id="15" name="TextBox 15"/>
          <p:cNvSpPr txBox="1"/>
          <p:nvPr/>
        </p:nvSpPr>
        <p:spPr>
          <a:xfrm>
            <a:off x="6805545" y="450162"/>
            <a:ext cx="10044170" cy="1461134"/>
          </a:xfrm>
          <a:prstGeom prst="rect">
            <a:avLst/>
          </a:prstGeom>
        </p:spPr>
        <p:txBody>
          <a:bodyPr lIns="0" tIns="0" rIns="0" bIns="0" rtlCol="0" anchor="t">
            <a:spAutoFit/>
          </a:bodyPr>
          <a:lstStyle/>
          <a:p>
            <a:pPr>
              <a:lnSpc>
                <a:spcPts val="5519"/>
              </a:lnSpc>
            </a:pPr>
            <a:r>
              <a:rPr lang="en-US" sz="5999">
                <a:solidFill>
                  <a:srgbClr val="064891"/>
                </a:solidFill>
                <a:latin typeface="GothamMedium"/>
              </a:rPr>
              <a:t>What are the Pathways Programmes?</a:t>
            </a:r>
          </a:p>
        </p:txBody>
      </p:sp>
      <p:sp>
        <p:nvSpPr>
          <p:cNvPr id="16" name="TextBox 16"/>
          <p:cNvSpPr txBox="1"/>
          <p:nvPr/>
        </p:nvSpPr>
        <p:spPr>
          <a:xfrm>
            <a:off x="6805545" y="2170875"/>
            <a:ext cx="9737031" cy="1489710"/>
          </a:xfrm>
          <a:prstGeom prst="rect">
            <a:avLst/>
          </a:prstGeom>
        </p:spPr>
        <p:txBody>
          <a:bodyPr lIns="0" tIns="0" rIns="0" bIns="0" rtlCol="0" anchor="t">
            <a:spAutoFit/>
          </a:bodyPr>
          <a:lstStyle/>
          <a:p>
            <a:pPr>
              <a:lnSpc>
                <a:spcPts val="3959"/>
              </a:lnSpc>
            </a:pPr>
            <a:r>
              <a:rPr lang="en-US" sz="2199">
                <a:solidFill>
                  <a:srgbClr val="0080BA"/>
                </a:solidFill>
                <a:latin typeface="Archer"/>
              </a:rPr>
              <a:t>Sutton Trust Pathways programmes are designed to help you explore </a:t>
            </a:r>
            <a:r>
              <a:rPr lang="en-US" sz="2199">
                <a:solidFill>
                  <a:srgbClr val="0080BA"/>
                </a:solidFill>
                <a:latin typeface="Archer Bold"/>
              </a:rPr>
              <a:t>your chosen profession</a:t>
            </a:r>
            <a:r>
              <a:rPr lang="en-US" sz="2199">
                <a:solidFill>
                  <a:srgbClr val="0080BA"/>
                </a:solidFill>
                <a:latin typeface="Archer"/>
              </a:rPr>
              <a:t>. You will get to attend a variety of different sessions with top employers, make new friends and start planning your next steps! </a:t>
            </a:r>
          </a:p>
        </p:txBody>
      </p:sp>
      <p:sp>
        <p:nvSpPr>
          <p:cNvPr id="17" name="TextBox 17"/>
          <p:cNvSpPr txBox="1"/>
          <p:nvPr/>
        </p:nvSpPr>
        <p:spPr>
          <a:xfrm>
            <a:off x="6805545" y="4535287"/>
            <a:ext cx="9737031" cy="1374266"/>
          </a:xfrm>
          <a:prstGeom prst="rect">
            <a:avLst/>
          </a:prstGeom>
        </p:spPr>
        <p:txBody>
          <a:bodyPr lIns="0" tIns="0" rIns="0" bIns="0" rtlCol="0" anchor="t">
            <a:spAutoFit/>
          </a:bodyPr>
          <a:lstStyle/>
          <a:p>
            <a:pPr>
              <a:lnSpc>
                <a:spcPts val="5243"/>
              </a:lnSpc>
            </a:pPr>
            <a:r>
              <a:rPr lang="en-US" sz="5699">
                <a:solidFill>
                  <a:srgbClr val="064891"/>
                </a:solidFill>
                <a:latin typeface="GothamMedium"/>
              </a:rPr>
              <a:t>What will you get out of it?</a:t>
            </a:r>
          </a:p>
        </p:txBody>
      </p:sp>
      <p:grpSp>
        <p:nvGrpSpPr>
          <p:cNvPr id="18" name="Group 18"/>
          <p:cNvGrpSpPr/>
          <p:nvPr/>
        </p:nvGrpSpPr>
        <p:grpSpPr>
          <a:xfrm>
            <a:off x="8972447" y="6469615"/>
            <a:ext cx="2218095" cy="1221612"/>
            <a:chOff x="0" y="0"/>
            <a:chExt cx="2957460" cy="1628815"/>
          </a:xfrm>
        </p:grpSpPr>
        <p:sp>
          <p:nvSpPr>
            <p:cNvPr id="19" name="TextBox 19"/>
            <p:cNvSpPr txBox="1"/>
            <p:nvPr/>
          </p:nvSpPr>
          <p:spPr>
            <a:xfrm>
              <a:off x="0" y="-57150"/>
              <a:ext cx="2957460" cy="1211091"/>
            </a:xfrm>
            <a:prstGeom prst="rect">
              <a:avLst/>
            </a:prstGeom>
          </p:spPr>
          <p:txBody>
            <a:bodyPr lIns="0" tIns="0" rIns="0" bIns="0" rtlCol="0" anchor="t">
              <a:spAutoFit/>
            </a:bodyPr>
            <a:lstStyle/>
            <a:p>
              <a:pPr>
                <a:lnSpc>
                  <a:spcPts val="3747"/>
                </a:lnSpc>
              </a:pPr>
              <a:r>
                <a:rPr lang="en-US" sz="2676">
                  <a:solidFill>
                    <a:srgbClr val="0080BA"/>
                  </a:solidFill>
                  <a:latin typeface="GothamMedium Bold"/>
                </a:rPr>
                <a:t>Work </a:t>
              </a:r>
            </a:p>
            <a:p>
              <a:pPr>
                <a:lnSpc>
                  <a:spcPts val="3747"/>
                </a:lnSpc>
              </a:pPr>
              <a:r>
                <a:rPr lang="en-US" sz="2676">
                  <a:solidFill>
                    <a:srgbClr val="0080BA"/>
                  </a:solidFill>
                  <a:latin typeface="GothamMedium Bold"/>
                </a:rPr>
                <a:t>placement</a:t>
              </a:r>
            </a:p>
          </p:txBody>
        </p:sp>
        <p:sp>
          <p:nvSpPr>
            <p:cNvPr id="20" name="TextBox 20"/>
            <p:cNvSpPr txBox="1"/>
            <p:nvPr/>
          </p:nvSpPr>
          <p:spPr>
            <a:xfrm>
              <a:off x="0" y="1165373"/>
              <a:ext cx="2957460" cy="463443"/>
            </a:xfrm>
            <a:prstGeom prst="rect">
              <a:avLst/>
            </a:prstGeom>
          </p:spPr>
          <p:txBody>
            <a:bodyPr lIns="0" tIns="0" rIns="0" bIns="0" rtlCol="0" anchor="t">
              <a:spAutoFit/>
            </a:bodyPr>
            <a:lstStyle/>
            <a:p>
              <a:pPr>
                <a:lnSpc>
                  <a:spcPts val="2740"/>
                </a:lnSpc>
              </a:pPr>
              <a:endParaRPr/>
            </a:p>
          </p:txBody>
        </p:sp>
      </p:grpSp>
      <p:grpSp>
        <p:nvGrpSpPr>
          <p:cNvPr id="21" name="Group 21"/>
          <p:cNvGrpSpPr/>
          <p:nvPr/>
        </p:nvGrpSpPr>
        <p:grpSpPr>
          <a:xfrm>
            <a:off x="8948312" y="8417192"/>
            <a:ext cx="1952932" cy="1687516"/>
            <a:chOff x="0" y="0"/>
            <a:chExt cx="2603910" cy="2250021"/>
          </a:xfrm>
        </p:grpSpPr>
        <p:sp>
          <p:nvSpPr>
            <p:cNvPr id="22" name="TextBox 22"/>
            <p:cNvSpPr txBox="1"/>
            <p:nvPr/>
          </p:nvSpPr>
          <p:spPr>
            <a:xfrm>
              <a:off x="0" y="-57150"/>
              <a:ext cx="2603910" cy="1833649"/>
            </a:xfrm>
            <a:prstGeom prst="rect">
              <a:avLst/>
            </a:prstGeom>
          </p:spPr>
          <p:txBody>
            <a:bodyPr lIns="0" tIns="0" rIns="0" bIns="0" rtlCol="0" anchor="t">
              <a:spAutoFit/>
            </a:bodyPr>
            <a:lstStyle/>
            <a:p>
              <a:pPr>
                <a:lnSpc>
                  <a:spcPts val="3737"/>
                </a:lnSpc>
              </a:pPr>
              <a:r>
                <a:rPr lang="en-US" sz="2669">
                  <a:solidFill>
                    <a:srgbClr val="0080BA"/>
                  </a:solidFill>
                  <a:latin typeface="GothamMedium Bold"/>
                </a:rPr>
                <a:t>University </a:t>
              </a:r>
            </a:p>
            <a:p>
              <a:pPr>
                <a:lnSpc>
                  <a:spcPts val="3737"/>
                </a:lnSpc>
              </a:pPr>
              <a:r>
                <a:rPr lang="en-US" sz="2669">
                  <a:solidFill>
                    <a:srgbClr val="0080BA"/>
                  </a:solidFill>
                  <a:latin typeface="GothamMedium Bold"/>
                </a:rPr>
                <a:t>App </a:t>
              </a:r>
            </a:p>
            <a:p>
              <a:pPr>
                <a:lnSpc>
                  <a:spcPts val="3737"/>
                </a:lnSpc>
              </a:pPr>
              <a:r>
                <a:rPr lang="en-US" sz="2669">
                  <a:solidFill>
                    <a:srgbClr val="0080BA"/>
                  </a:solidFill>
                  <a:latin typeface="GothamMedium Bold"/>
                </a:rPr>
                <a:t>Support</a:t>
              </a:r>
            </a:p>
          </p:txBody>
        </p:sp>
        <p:sp>
          <p:nvSpPr>
            <p:cNvPr id="23" name="TextBox 23"/>
            <p:cNvSpPr txBox="1"/>
            <p:nvPr/>
          </p:nvSpPr>
          <p:spPr>
            <a:xfrm>
              <a:off x="0" y="1787627"/>
              <a:ext cx="2603910" cy="462394"/>
            </a:xfrm>
            <a:prstGeom prst="rect">
              <a:avLst/>
            </a:prstGeom>
          </p:spPr>
          <p:txBody>
            <a:bodyPr lIns="0" tIns="0" rIns="0" bIns="0" rtlCol="0" anchor="t">
              <a:spAutoFit/>
            </a:bodyPr>
            <a:lstStyle/>
            <a:p>
              <a:pPr>
                <a:lnSpc>
                  <a:spcPts val="2732"/>
                </a:lnSpc>
              </a:pPr>
              <a:endParaRPr/>
            </a:p>
          </p:txBody>
        </p:sp>
      </p:grpSp>
      <p:grpSp>
        <p:nvGrpSpPr>
          <p:cNvPr id="24" name="Group 24"/>
          <p:cNvGrpSpPr/>
          <p:nvPr/>
        </p:nvGrpSpPr>
        <p:grpSpPr>
          <a:xfrm>
            <a:off x="13927079" y="6431515"/>
            <a:ext cx="2531528" cy="1220791"/>
            <a:chOff x="0" y="0"/>
            <a:chExt cx="3375371" cy="1627721"/>
          </a:xfrm>
        </p:grpSpPr>
        <p:sp>
          <p:nvSpPr>
            <p:cNvPr id="25" name="TextBox 25"/>
            <p:cNvSpPr txBox="1"/>
            <p:nvPr/>
          </p:nvSpPr>
          <p:spPr>
            <a:xfrm>
              <a:off x="0" y="-57150"/>
              <a:ext cx="3375371" cy="1211349"/>
            </a:xfrm>
            <a:prstGeom prst="rect">
              <a:avLst/>
            </a:prstGeom>
          </p:spPr>
          <p:txBody>
            <a:bodyPr lIns="0" tIns="0" rIns="0" bIns="0" rtlCol="0" anchor="t">
              <a:spAutoFit/>
            </a:bodyPr>
            <a:lstStyle/>
            <a:p>
              <a:pPr>
                <a:lnSpc>
                  <a:spcPts val="3737"/>
                </a:lnSpc>
              </a:pPr>
              <a:r>
                <a:rPr lang="en-US" sz="2669">
                  <a:solidFill>
                    <a:srgbClr val="0080BA"/>
                  </a:solidFill>
                  <a:latin typeface="GothamMedium"/>
                </a:rPr>
                <a:t>Professional </a:t>
              </a:r>
            </a:p>
            <a:p>
              <a:pPr>
                <a:lnSpc>
                  <a:spcPts val="3737"/>
                </a:lnSpc>
              </a:pPr>
              <a:r>
                <a:rPr lang="en-US" sz="2669">
                  <a:solidFill>
                    <a:srgbClr val="0080BA"/>
                  </a:solidFill>
                  <a:latin typeface="GothamMedium"/>
                </a:rPr>
                <a:t>networking</a:t>
              </a:r>
            </a:p>
          </p:txBody>
        </p:sp>
        <p:sp>
          <p:nvSpPr>
            <p:cNvPr id="26" name="TextBox 26"/>
            <p:cNvSpPr txBox="1"/>
            <p:nvPr/>
          </p:nvSpPr>
          <p:spPr>
            <a:xfrm>
              <a:off x="0" y="1165327"/>
              <a:ext cx="3375371" cy="462394"/>
            </a:xfrm>
            <a:prstGeom prst="rect">
              <a:avLst/>
            </a:prstGeom>
          </p:spPr>
          <p:txBody>
            <a:bodyPr lIns="0" tIns="0" rIns="0" bIns="0" rtlCol="0" anchor="t">
              <a:spAutoFit/>
            </a:bodyPr>
            <a:lstStyle/>
            <a:p>
              <a:pPr>
                <a:lnSpc>
                  <a:spcPts val="2732"/>
                </a:lnSpc>
              </a:pPr>
              <a:endParaRPr/>
            </a:p>
          </p:txBody>
        </p:sp>
      </p:grpSp>
      <p:grpSp>
        <p:nvGrpSpPr>
          <p:cNvPr id="27" name="Group 27"/>
          <p:cNvGrpSpPr/>
          <p:nvPr/>
        </p:nvGrpSpPr>
        <p:grpSpPr>
          <a:xfrm>
            <a:off x="13927079" y="8396722"/>
            <a:ext cx="2426385" cy="1687516"/>
            <a:chOff x="0" y="0"/>
            <a:chExt cx="3235181" cy="2250021"/>
          </a:xfrm>
        </p:grpSpPr>
        <p:sp>
          <p:nvSpPr>
            <p:cNvPr id="28" name="TextBox 28"/>
            <p:cNvSpPr txBox="1"/>
            <p:nvPr/>
          </p:nvSpPr>
          <p:spPr>
            <a:xfrm>
              <a:off x="0" y="-57150"/>
              <a:ext cx="3235181" cy="1833649"/>
            </a:xfrm>
            <a:prstGeom prst="rect">
              <a:avLst/>
            </a:prstGeom>
          </p:spPr>
          <p:txBody>
            <a:bodyPr lIns="0" tIns="0" rIns="0" bIns="0" rtlCol="0" anchor="t">
              <a:spAutoFit/>
            </a:bodyPr>
            <a:lstStyle/>
            <a:p>
              <a:pPr>
                <a:lnSpc>
                  <a:spcPts val="3737"/>
                </a:lnSpc>
              </a:pPr>
              <a:r>
                <a:rPr lang="en-US" sz="2669">
                  <a:solidFill>
                    <a:srgbClr val="0080BA"/>
                  </a:solidFill>
                  <a:latin typeface="GothamMedium"/>
                </a:rPr>
                <a:t>Employability </a:t>
              </a:r>
            </a:p>
            <a:p>
              <a:pPr>
                <a:lnSpc>
                  <a:spcPts val="3737"/>
                </a:lnSpc>
              </a:pPr>
              <a:r>
                <a:rPr lang="en-US" sz="2669">
                  <a:solidFill>
                    <a:srgbClr val="0080BA"/>
                  </a:solidFill>
                  <a:latin typeface="GothamMedium"/>
                </a:rPr>
                <a:t>skill </a:t>
              </a:r>
            </a:p>
            <a:p>
              <a:pPr>
                <a:lnSpc>
                  <a:spcPts val="3737"/>
                </a:lnSpc>
              </a:pPr>
              <a:r>
                <a:rPr lang="en-US" sz="2669">
                  <a:solidFill>
                    <a:srgbClr val="0080BA"/>
                  </a:solidFill>
                  <a:latin typeface="GothamMedium"/>
                </a:rPr>
                <a:t>sessions</a:t>
              </a:r>
            </a:p>
          </p:txBody>
        </p:sp>
        <p:sp>
          <p:nvSpPr>
            <p:cNvPr id="29" name="TextBox 29"/>
            <p:cNvSpPr txBox="1"/>
            <p:nvPr/>
          </p:nvSpPr>
          <p:spPr>
            <a:xfrm>
              <a:off x="0" y="1787627"/>
              <a:ext cx="3235181" cy="462394"/>
            </a:xfrm>
            <a:prstGeom prst="rect">
              <a:avLst/>
            </a:prstGeom>
          </p:spPr>
          <p:txBody>
            <a:bodyPr lIns="0" tIns="0" rIns="0" bIns="0" rtlCol="0" anchor="t">
              <a:spAutoFit/>
            </a:bodyPr>
            <a:lstStyle/>
            <a:p>
              <a:pPr>
                <a:lnSpc>
                  <a:spcPts val="2732"/>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277242" cy="10287000"/>
            <a:chOff x="0" y="0"/>
            <a:chExt cx="8369656"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8369656" cy="13716000"/>
            </a:xfrm>
            <a:prstGeom prst="rect">
              <a:avLst/>
            </a:prstGeom>
          </p:spPr>
        </p:pic>
      </p:grpSp>
      <p:sp>
        <p:nvSpPr>
          <p:cNvPr id="4" name="AutoShape 4"/>
          <p:cNvSpPr/>
          <p:nvPr/>
        </p:nvSpPr>
        <p:spPr>
          <a:xfrm rot="-5400000">
            <a:off x="11234988" y="5133975"/>
            <a:ext cx="10287000" cy="0"/>
          </a:xfrm>
          <a:prstGeom prst="line">
            <a:avLst/>
          </a:prstGeom>
          <a:ln w="19050" cap="rnd">
            <a:solidFill>
              <a:srgbClr val="0080BA"/>
            </a:solidFill>
            <a:prstDash val="solid"/>
            <a:headEnd type="none" w="sm" len="sm"/>
            <a:tailEnd type="none" w="sm" len="sm"/>
          </a:ln>
        </p:spPr>
      </p:sp>
      <p:sp>
        <p:nvSpPr>
          <p:cNvPr id="5" name="AutoShape 5"/>
          <p:cNvSpPr/>
          <p:nvPr/>
        </p:nvSpPr>
        <p:spPr>
          <a:xfrm>
            <a:off x="6486079" y="3898363"/>
            <a:ext cx="9767871" cy="0"/>
          </a:xfrm>
          <a:prstGeom prst="line">
            <a:avLst/>
          </a:prstGeom>
          <a:ln w="19050" cap="rnd">
            <a:solidFill>
              <a:srgbClr val="0080BA"/>
            </a:solidFill>
            <a:prstDash val="solid"/>
            <a:headEnd type="none" w="sm" len="sm"/>
            <a:tailEnd type="none" w="sm" len="sm"/>
          </a:ln>
        </p:spPr>
      </p:sp>
      <p:pic>
        <p:nvPicPr>
          <p:cNvPr id="6"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346676" y="0"/>
            <a:ext cx="1919037" cy="841335"/>
          </a:xfrm>
          <a:prstGeom prst="rect">
            <a:avLst/>
          </a:prstGeom>
        </p:spPr>
      </p:pic>
      <p:pic>
        <p:nvPicPr>
          <p:cNvPr id="7" name="Picture 7"/>
          <p:cNvPicPr>
            <a:picLocks noChangeAspect="1"/>
          </p:cNvPicPr>
          <p:nvPr/>
        </p:nvPicPr>
        <p:blipFill>
          <a:blip r:embed="rId5"/>
          <a:srcRect/>
          <a:stretch>
            <a:fillRect/>
          </a:stretch>
        </p:blipFill>
        <p:spPr>
          <a:xfrm>
            <a:off x="16346676" y="841335"/>
            <a:ext cx="1919037" cy="714676"/>
          </a:xfrm>
          <a:prstGeom prst="rect">
            <a:avLst/>
          </a:prstGeom>
        </p:spPr>
      </p:pic>
      <p:pic>
        <p:nvPicPr>
          <p:cNvPr id="8" name="Picture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6462836" y="2622909"/>
            <a:ext cx="1624035" cy="680197"/>
          </a:xfrm>
          <a:prstGeom prst="rect">
            <a:avLst/>
          </a:prstGeom>
        </p:spPr>
      </p:pic>
      <p:pic>
        <p:nvPicPr>
          <p:cNvPr id="9" name="Picture 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6330888" y="3488645"/>
            <a:ext cx="1887930" cy="535016"/>
          </a:xfrm>
          <a:prstGeom prst="rect">
            <a:avLst/>
          </a:prstGeom>
        </p:spPr>
      </p:pic>
      <p:pic>
        <p:nvPicPr>
          <p:cNvPr id="10" name="Picture 10"/>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462836" y="8736200"/>
            <a:ext cx="1856354" cy="522100"/>
          </a:xfrm>
          <a:prstGeom prst="rect">
            <a:avLst/>
          </a:prstGeom>
        </p:spPr>
      </p:pic>
      <p:pic>
        <p:nvPicPr>
          <p:cNvPr id="11" name="Picture 1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6536586" y="6715531"/>
            <a:ext cx="1624035" cy="965532"/>
          </a:xfrm>
          <a:prstGeom prst="rect">
            <a:avLst/>
          </a:prstGeom>
        </p:spPr>
      </p:pic>
      <p:pic>
        <p:nvPicPr>
          <p:cNvPr id="12" name="Picture 12"/>
          <p:cNvPicPr>
            <a:picLocks noChangeAspect="1"/>
          </p:cNvPicPr>
          <p:nvPr/>
        </p:nvPicPr>
        <p:blipFill>
          <a:blip r:embed="rId10" cstate="email">
            <a:extLst>
              <a:ext uri="{28A0092B-C50C-407E-A947-70E740481C1C}">
                <a14:useLocalDpi xmlns:a14="http://schemas.microsoft.com/office/drawing/2010/main"/>
              </a:ext>
            </a:extLst>
          </a:blip>
          <a:srcRect t="11921"/>
          <a:stretch>
            <a:fillRect/>
          </a:stretch>
        </p:blipFill>
        <p:spPr>
          <a:xfrm>
            <a:off x="16432142" y="5823056"/>
            <a:ext cx="1770889" cy="751831"/>
          </a:xfrm>
          <a:prstGeom prst="rect">
            <a:avLst/>
          </a:prstGeom>
        </p:spPr>
      </p:pic>
      <p:pic>
        <p:nvPicPr>
          <p:cNvPr id="13" name="Picture 13"/>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16346676" y="4214161"/>
            <a:ext cx="1856354" cy="589786"/>
          </a:xfrm>
          <a:prstGeom prst="rect">
            <a:avLst/>
          </a:prstGeom>
        </p:spPr>
      </p:pic>
      <p:pic>
        <p:nvPicPr>
          <p:cNvPr id="14" name="Picture 14"/>
          <p:cNvPicPr>
            <a:picLocks noChangeAspect="1"/>
          </p:cNvPicPr>
          <p:nvPr/>
        </p:nvPicPr>
        <p:blipFill>
          <a:blip r:embed="rId12"/>
          <a:srcRect/>
          <a:stretch>
            <a:fillRect/>
          </a:stretch>
        </p:blipFill>
        <p:spPr>
          <a:xfrm>
            <a:off x="17064083" y="1556010"/>
            <a:ext cx="1211834" cy="791601"/>
          </a:xfrm>
          <a:prstGeom prst="rect">
            <a:avLst/>
          </a:prstGeom>
        </p:spPr>
      </p:pic>
      <p:pic>
        <p:nvPicPr>
          <p:cNvPr id="15" name="Picture 15"/>
          <p:cNvPicPr>
            <a:picLocks noChangeAspect="1"/>
          </p:cNvPicPr>
          <p:nvPr/>
        </p:nvPicPr>
        <p:blipFill>
          <a:blip r:embed="rId13"/>
          <a:srcRect/>
          <a:stretch>
            <a:fillRect/>
          </a:stretch>
        </p:blipFill>
        <p:spPr>
          <a:xfrm>
            <a:off x="16503686" y="9449020"/>
            <a:ext cx="1689835" cy="771447"/>
          </a:xfrm>
          <a:prstGeom prst="rect">
            <a:avLst/>
          </a:prstGeom>
        </p:spPr>
      </p:pic>
      <p:pic>
        <p:nvPicPr>
          <p:cNvPr id="16" name="Picture 16"/>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16494177" y="4994447"/>
            <a:ext cx="1771536" cy="701929"/>
          </a:xfrm>
          <a:prstGeom prst="rect">
            <a:avLst/>
          </a:prstGeom>
        </p:spPr>
      </p:pic>
      <p:pic>
        <p:nvPicPr>
          <p:cNvPr id="17" name="Picture 17"/>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16388013" y="1594110"/>
            <a:ext cx="824821" cy="715965"/>
          </a:xfrm>
          <a:prstGeom prst="rect">
            <a:avLst/>
          </a:prstGeom>
        </p:spPr>
      </p:pic>
      <p:pic>
        <p:nvPicPr>
          <p:cNvPr id="18" name="Picture 18"/>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16524744" y="7776312"/>
            <a:ext cx="1740969" cy="868864"/>
          </a:xfrm>
          <a:prstGeom prst="rect">
            <a:avLst/>
          </a:prstGeom>
        </p:spPr>
      </p:pic>
      <p:pic>
        <p:nvPicPr>
          <p:cNvPr id="19" name="Picture 19"/>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a:xfrm>
            <a:off x="15040799" y="8978328"/>
            <a:ext cx="1274536" cy="1274536"/>
          </a:xfrm>
          <a:prstGeom prst="rect">
            <a:avLst/>
          </a:prstGeom>
        </p:spPr>
      </p:pic>
      <p:pic>
        <p:nvPicPr>
          <p:cNvPr id="20" name="Picture 20"/>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a:fillRect/>
          </a:stretch>
        </p:blipFill>
        <p:spPr>
          <a:xfrm>
            <a:off x="7225845" y="7214992"/>
            <a:ext cx="1366212" cy="1132249"/>
          </a:xfrm>
          <a:prstGeom prst="rect">
            <a:avLst/>
          </a:prstGeom>
        </p:spPr>
      </p:pic>
      <p:pic>
        <p:nvPicPr>
          <p:cNvPr id="21" name="Picture 21"/>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a:fillRect/>
          </a:stretch>
        </p:blipFill>
        <p:spPr>
          <a:xfrm>
            <a:off x="11807017" y="7214992"/>
            <a:ext cx="1132249" cy="1132249"/>
          </a:xfrm>
          <a:prstGeom prst="rect">
            <a:avLst/>
          </a:prstGeom>
        </p:spPr>
      </p:pic>
      <p:pic>
        <p:nvPicPr>
          <p:cNvPr id="22" name="Picture 22"/>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a:fillRect/>
          </a:stretch>
        </p:blipFill>
        <p:spPr>
          <a:xfrm>
            <a:off x="9649516" y="8832943"/>
            <a:ext cx="1309062" cy="1232155"/>
          </a:xfrm>
          <a:prstGeom prst="rect">
            <a:avLst/>
          </a:prstGeom>
        </p:spPr>
      </p:pic>
      <p:sp>
        <p:nvSpPr>
          <p:cNvPr id="23" name="TextBox 23"/>
          <p:cNvSpPr txBox="1"/>
          <p:nvPr/>
        </p:nvSpPr>
        <p:spPr>
          <a:xfrm>
            <a:off x="6601092" y="396602"/>
            <a:ext cx="9737031" cy="1461135"/>
          </a:xfrm>
          <a:prstGeom prst="rect">
            <a:avLst/>
          </a:prstGeom>
        </p:spPr>
        <p:txBody>
          <a:bodyPr lIns="0" tIns="0" rIns="0" bIns="0" rtlCol="0" anchor="t">
            <a:spAutoFit/>
          </a:bodyPr>
          <a:lstStyle/>
          <a:p>
            <a:pPr>
              <a:lnSpc>
                <a:spcPts val="5520"/>
              </a:lnSpc>
            </a:pPr>
            <a:r>
              <a:rPr lang="en-US" sz="6000">
                <a:solidFill>
                  <a:srgbClr val="064891"/>
                </a:solidFill>
                <a:latin typeface="GothamMedium"/>
              </a:rPr>
              <a:t>What are Sutton Trust Summer Schools ?</a:t>
            </a:r>
          </a:p>
        </p:txBody>
      </p:sp>
      <p:sp>
        <p:nvSpPr>
          <p:cNvPr id="24" name="TextBox 24"/>
          <p:cNvSpPr txBox="1"/>
          <p:nvPr/>
        </p:nvSpPr>
        <p:spPr>
          <a:xfrm>
            <a:off x="6521154" y="2132427"/>
            <a:ext cx="9737031" cy="1489710"/>
          </a:xfrm>
          <a:prstGeom prst="rect">
            <a:avLst/>
          </a:prstGeom>
        </p:spPr>
        <p:txBody>
          <a:bodyPr lIns="0" tIns="0" rIns="0" bIns="0" rtlCol="0" anchor="t">
            <a:spAutoFit/>
          </a:bodyPr>
          <a:lstStyle/>
          <a:p>
            <a:pPr>
              <a:lnSpc>
                <a:spcPts val="3959"/>
              </a:lnSpc>
            </a:pPr>
            <a:r>
              <a:rPr lang="en-US" sz="2199">
                <a:solidFill>
                  <a:srgbClr val="0080BA"/>
                </a:solidFill>
                <a:latin typeface="Archer"/>
              </a:rPr>
              <a:t>This programme will provide you with the confidence and skills needed to: choose where to apply and what to study, be competitive applicants wherever that is, and find support with a network of like-minded peers.</a:t>
            </a:r>
          </a:p>
        </p:txBody>
      </p:sp>
      <p:sp>
        <p:nvSpPr>
          <p:cNvPr id="25" name="TextBox 25"/>
          <p:cNvSpPr txBox="1"/>
          <p:nvPr/>
        </p:nvSpPr>
        <p:spPr>
          <a:xfrm>
            <a:off x="6553343" y="4336131"/>
            <a:ext cx="9565396" cy="1374267"/>
          </a:xfrm>
          <a:prstGeom prst="rect">
            <a:avLst/>
          </a:prstGeom>
        </p:spPr>
        <p:txBody>
          <a:bodyPr lIns="0" tIns="0" rIns="0" bIns="0" rtlCol="0" anchor="t">
            <a:spAutoFit/>
          </a:bodyPr>
          <a:lstStyle/>
          <a:p>
            <a:pPr>
              <a:lnSpc>
                <a:spcPts val="5244"/>
              </a:lnSpc>
            </a:pPr>
            <a:r>
              <a:rPr lang="en-US" sz="5700">
                <a:solidFill>
                  <a:srgbClr val="064891"/>
                </a:solidFill>
                <a:latin typeface="GothamMedium"/>
              </a:rPr>
              <a:t>What will you get out of it?</a:t>
            </a:r>
          </a:p>
        </p:txBody>
      </p:sp>
      <p:grpSp>
        <p:nvGrpSpPr>
          <p:cNvPr id="26" name="Group 26"/>
          <p:cNvGrpSpPr/>
          <p:nvPr/>
        </p:nvGrpSpPr>
        <p:grpSpPr>
          <a:xfrm>
            <a:off x="6601092" y="5934783"/>
            <a:ext cx="9517647" cy="1280210"/>
            <a:chOff x="0" y="0"/>
            <a:chExt cx="12690196" cy="1706946"/>
          </a:xfrm>
        </p:grpSpPr>
        <p:sp>
          <p:nvSpPr>
            <p:cNvPr id="27" name="TextBox 27"/>
            <p:cNvSpPr txBox="1"/>
            <p:nvPr/>
          </p:nvSpPr>
          <p:spPr>
            <a:xfrm>
              <a:off x="0" y="-38100"/>
              <a:ext cx="12690196" cy="1271524"/>
            </a:xfrm>
            <a:prstGeom prst="rect">
              <a:avLst/>
            </a:prstGeom>
          </p:spPr>
          <p:txBody>
            <a:bodyPr lIns="0" tIns="0" rIns="0" bIns="0" rtlCol="0" anchor="t">
              <a:spAutoFit/>
            </a:bodyPr>
            <a:lstStyle/>
            <a:p>
              <a:pPr>
                <a:lnSpc>
                  <a:spcPts val="2562"/>
                </a:lnSpc>
              </a:pPr>
              <a:r>
                <a:rPr lang="en-US" sz="1830">
                  <a:solidFill>
                    <a:srgbClr val="064891"/>
                  </a:solidFill>
                  <a:latin typeface="GothamMedium Bold"/>
                </a:rPr>
                <a:t>You can choose from over 40 courses at one of our 14 top tier university partners at which you can participate in:</a:t>
              </a:r>
            </a:p>
            <a:p>
              <a:pPr>
                <a:lnSpc>
                  <a:spcPts val="2562"/>
                </a:lnSpc>
              </a:pPr>
              <a:endParaRPr lang="en-US" sz="1830">
                <a:solidFill>
                  <a:srgbClr val="064891"/>
                </a:solidFill>
                <a:latin typeface="GothamMedium Bold"/>
              </a:endParaRPr>
            </a:p>
          </p:txBody>
        </p:sp>
        <p:sp>
          <p:nvSpPr>
            <p:cNvPr id="28" name="TextBox 28"/>
            <p:cNvSpPr txBox="1"/>
            <p:nvPr/>
          </p:nvSpPr>
          <p:spPr>
            <a:xfrm>
              <a:off x="0" y="1244552"/>
              <a:ext cx="12690196" cy="462394"/>
            </a:xfrm>
            <a:prstGeom prst="rect">
              <a:avLst/>
            </a:prstGeom>
          </p:spPr>
          <p:txBody>
            <a:bodyPr lIns="0" tIns="0" rIns="0" bIns="0" rtlCol="0" anchor="t">
              <a:spAutoFit/>
            </a:bodyPr>
            <a:lstStyle/>
            <a:p>
              <a:pPr>
                <a:lnSpc>
                  <a:spcPts val="2732"/>
                </a:lnSpc>
              </a:pPr>
              <a:endParaRPr/>
            </a:p>
          </p:txBody>
        </p:sp>
      </p:grpSp>
      <p:sp>
        <p:nvSpPr>
          <p:cNvPr id="29" name="TextBox 29"/>
          <p:cNvSpPr txBox="1"/>
          <p:nvPr/>
        </p:nvSpPr>
        <p:spPr>
          <a:xfrm>
            <a:off x="8836800" y="7269166"/>
            <a:ext cx="1645345" cy="941578"/>
          </a:xfrm>
          <a:prstGeom prst="rect">
            <a:avLst/>
          </a:prstGeom>
        </p:spPr>
        <p:txBody>
          <a:bodyPr lIns="0" tIns="0" rIns="0" bIns="0" rtlCol="0" anchor="t">
            <a:spAutoFit/>
          </a:bodyPr>
          <a:lstStyle/>
          <a:p>
            <a:pPr algn="ctr">
              <a:lnSpc>
                <a:spcPts val="3751"/>
              </a:lnSpc>
            </a:pPr>
            <a:r>
              <a:rPr lang="en-US" sz="2679">
                <a:solidFill>
                  <a:srgbClr val="0080BA"/>
                </a:solidFill>
                <a:latin typeface="GothamMedium"/>
              </a:rPr>
              <a:t>Social</a:t>
            </a:r>
          </a:p>
          <a:p>
            <a:pPr algn="ctr">
              <a:lnSpc>
                <a:spcPts val="3751"/>
              </a:lnSpc>
            </a:pPr>
            <a:r>
              <a:rPr lang="en-US" sz="2679">
                <a:solidFill>
                  <a:srgbClr val="0080BA"/>
                </a:solidFill>
                <a:latin typeface="GothamMedium"/>
              </a:rPr>
              <a:t> activities</a:t>
            </a:r>
          </a:p>
        </p:txBody>
      </p:sp>
      <p:sp>
        <p:nvSpPr>
          <p:cNvPr id="30" name="TextBox 30"/>
          <p:cNvSpPr txBox="1"/>
          <p:nvPr/>
        </p:nvSpPr>
        <p:spPr>
          <a:xfrm>
            <a:off x="11101453" y="8725692"/>
            <a:ext cx="2134831" cy="1389507"/>
          </a:xfrm>
          <a:prstGeom prst="rect">
            <a:avLst/>
          </a:prstGeom>
        </p:spPr>
        <p:txBody>
          <a:bodyPr lIns="0" tIns="0" rIns="0" bIns="0" rtlCol="0" anchor="t">
            <a:spAutoFit/>
          </a:bodyPr>
          <a:lstStyle/>
          <a:p>
            <a:pPr algn="ctr">
              <a:lnSpc>
                <a:spcPts val="3738"/>
              </a:lnSpc>
            </a:pPr>
            <a:r>
              <a:rPr lang="en-US" sz="2670">
                <a:solidFill>
                  <a:srgbClr val="0080BA"/>
                </a:solidFill>
                <a:latin typeface="GothamMedium"/>
              </a:rPr>
              <a:t>Taster academic sessions</a:t>
            </a:r>
          </a:p>
        </p:txBody>
      </p:sp>
      <p:sp>
        <p:nvSpPr>
          <p:cNvPr id="31" name="TextBox 31"/>
          <p:cNvSpPr txBox="1"/>
          <p:nvPr/>
        </p:nvSpPr>
        <p:spPr>
          <a:xfrm>
            <a:off x="13186916" y="7141146"/>
            <a:ext cx="2419825" cy="1389507"/>
          </a:xfrm>
          <a:prstGeom prst="rect">
            <a:avLst/>
          </a:prstGeom>
        </p:spPr>
        <p:txBody>
          <a:bodyPr lIns="0" tIns="0" rIns="0" bIns="0" rtlCol="0" anchor="t">
            <a:spAutoFit/>
          </a:bodyPr>
          <a:lstStyle/>
          <a:p>
            <a:pPr algn="ctr">
              <a:lnSpc>
                <a:spcPts val="3738"/>
              </a:lnSpc>
            </a:pPr>
            <a:r>
              <a:rPr lang="en-US" sz="2670">
                <a:solidFill>
                  <a:srgbClr val="0080BA"/>
                </a:solidFill>
                <a:latin typeface="GothamMedium"/>
              </a:rPr>
              <a:t>Application skills workshops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277242" cy="10287000"/>
            <a:chOff x="0" y="0"/>
            <a:chExt cx="8369656"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8369656" cy="13716000"/>
            </a:xfrm>
            <a:prstGeom prst="rect">
              <a:avLst/>
            </a:prstGeom>
          </p:spPr>
        </p:pic>
      </p:grpSp>
      <p:sp>
        <p:nvSpPr>
          <p:cNvPr id="4" name="AutoShape 4"/>
          <p:cNvSpPr/>
          <p:nvPr/>
        </p:nvSpPr>
        <p:spPr>
          <a:xfrm rot="-5400000">
            <a:off x="11734800" y="5133975"/>
            <a:ext cx="10287000" cy="0"/>
          </a:xfrm>
          <a:prstGeom prst="line">
            <a:avLst/>
          </a:prstGeom>
          <a:ln w="19050" cap="rnd">
            <a:solidFill>
              <a:srgbClr val="0080BA"/>
            </a:solidFill>
            <a:prstDash val="solid"/>
            <a:headEnd type="none" w="sm" len="sm"/>
            <a:tailEnd type="none" w="sm" len="sm"/>
          </a:ln>
        </p:spPr>
      </p:sp>
      <p:sp>
        <p:nvSpPr>
          <p:cNvPr id="5" name="AutoShape 5"/>
          <p:cNvSpPr/>
          <p:nvPr/>
        </p:nvSpPr>
        <p:spPr>
          <a:xfrm>
            <a:off x="6549749" y="4319884"/>
            <a:ext cx="10248623" cy="0"/>
          </a:xfrm>
          <a:prstGeom prst="line">
            <a:avLst/>
          </a:prstGeom>
          <a:ln w="19050" cap="rnd">
            <a:solidFill>
              <a:srgbClr val="0080BA"/>
            </a:solidFill>
            <a:prstDash val="solid"/>
            <a:headEnd type="none" w="sm" len="sm"/>
            <a:tailEnd type="none" w="sm" len="sm"/>
          </a:ln>
        </p:spPr>
      </p:sp>
      <p:pic>
        <p:nvPicPr>
          <p:cNvPr id="6"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887825" y="8886825"/>
            <a:ext cx="1400175" cy="1400175"/>
          </a:xfrm>
          <a:prstGeom prst="rect">
            <a:avLst/>
          </a:prstGeom>
        </p:spPr>
      </p:pic>
      <p:pic>
        <p:nvPicPr>
          <p:cNvPr id="7"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6887825" y="0"/>
            <a:ext cx="1415993" cy="1297440"/>
          </a:xfrm>
          <a:prstGeom prst="rect">
            <a:avLst/>
          </a:prstGeom>
        </p:spPr>
      </p:pic>
      <p:pic>
        <p:nvPicPr>
          <p:cNvPr id="8" name="Picture 8"/>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7241711" y="6132301"/>
            <a:ext cx="1621415" cy="100546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12142819" y="6132301"/>
            <a:ext cx="1231814" cy="1005468"/>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12142819" y="8043067"/>
            <a:ext cx="1231814" cy="123181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p:blipFill>
        <p:spPr>
          <a:xfrm>
            <a:off x="7460378" y="8043067"/>
            <a:ext cx="1184082" cy="1231814"/>
          </a:xfrm>
          <a:prstGeom prst="rect">
            <a:avLst/>
          </a:prstGeom>
        </p:spPr>
      </p:pic>
      <p:sp>
        <p:nvSpPr>
          <p:cNvPr id="12" name="TextBox 12"/>
          <p:cNvSpPr txBox="1"/>
          <p:nvPr/>
        </p:nvSpPr>
        <p:spPr>
          <a:xfrm>
            <a:off x="6805545" y="450162"/>
            <a:ext cx="8992786" cy="1461135"/>
          </a:xfrm>
          <a:prstGeom prst="rect">
            <a:avLst/>
          </a:prstGeom>
        </p:spPr>
        <p:txBody>
          <a:bodyPr lIns="0" tIns="0" rIns="0" bIns="0" rtlCol="0" anchor="t">
            <a:spAutoFit/>
          </a:bodyPr>
          <a:lstStyle/>
          <a:p>
            <a:pPr>
              <a:lnSpc>
                <a:spcPts val="5520"/>
              </a:lnSpc>
            </a:pPr>
            <a:r>
              <a:rPr lang="en-US" sz="6000">
                <a:solidFill>
                  <a:srgbClr val="064891"/>
                </a:solidFill>
                <a:latin typeface="GothamMedium"/>
              </a:rPr>
              <a:t>What is the Sutton Trust US Programme?</a:t>
            </a:r>
          </a:p>
        </p:txBody>
      </p:sp>
      <p:sp>
        <p:nvSpPr>
          <p:cNvPr id="13" name="TextBox 13"/>
          <p:cNvSpPr txBox="1"/>
          <p:nvPr/>
        </p:nvSpPr>
        <p:spPr>
          <a:xfrm>
            <a:off x="6805545" y="2170875"/>
            <a:ext cx="9737031" cy="1847850"/>
          </a:xfrm>
          <a:prstGeom prst="rect">
            <a:avLst/>
          </a:prstGeom>
        </p:spPr>
        <p:txBody>
          <a:bodyPr lIns="0" tIns="0" rIns="0" bIns="0" rtlCol="0" anchor="t">
            <a:spAutoFit/>
          </a:bodyPr>
          <a:lstStyle/>
          <a:p>
            <a:pPr>
              <a:lnSpc>
                <a:spcPts val="3600"/>
              </a:lnSpc>
            </a:pPr>
            <a:r>
              <a:rPr lang="en-US" sz="2000">
                <a:solidFill>
                  <a:srgbClr val="0080BA"/>
                </a:solidFill>
                <a:latin typeface="Archer"/>
              </a:rPr>
              <a:t>The Sutton Trust US Programme is designed to support students in exploring the American university experience, financial aid options, and application process. From UK residentials to a trip to the US to visit different American colleges, you will get an in-depth look into what it’s like to study in the USA.</a:t>
            </a:r>
          </a:p>
        </p:txBody>
      </p:sp>
      <p:sp>
        <p:nvSpPr>
          <p:cNvPr id="14" name="TextBox 14"/>
          <p:cNvSpPr txBox="1"/>
          <p:nvPr/>
        </p:nvSpPr>
        <p:spPr>
          <a:xfrm>
            <a:off x="6805545" y="4786609"/>
            <a:ext cx="9992827" cy="717042"/>
          </a:xfrm>
          <a:prstGeom prst="rect">
            <a:avLst/>
          </a:prstGeom>
        </p:spPr>
        <p:txBody>
          <a:bodyPr lIns="0" tIns="0" rIns="0" bIns="0" rtlCol="0" anchor="t">
            <a:spAutoFit/>
          </a:bodyPr>
          <a:lstStyle/>
          <a:p>
            <a:pPr>
              <a:lnSpc>
                <a:spcPts val="5244"/>
              </a:lnSpc>
            </a:pPr>
            <a:r>
              <a:rPr lang="en-US" sz="5700">
                <a:solidFill>
                  <a:srgbClr val="064891"/>
                </a:solidFill>
                <a:latin typeface="GothamMedium"/>
              </a:rPr>
              <a:t>What will you get out of it?</a:t>
            </a:r>
          </a:p>
        </p:txBody>
      </p:sp>
      <p:sp>
        <p:nvSpPr>
          <p:cNvPr id="15" name="TextBox 15"/>
          <p:cNvSpPr txBox="1"/>
          <p:nvPr/>
        </p:nvSpPr>
        <p:spPr>
          <a:xfrm rot="5400000">
            <a:off x="14105062" y="4664036"/>
            <a:ext cx="6958082" cy="344805"/>
          </a:xfrm>
          <a:prstGeom prst="rect">
            <a:avLst/>
          </a:prstGeom>
        </p:spPr>
        <p:txBody>
          <a:bodyPr lIns="0" tIns="0" rIns="0" bIns="0" rtlCol="0" anchor="t">
            <a:spAutoFit/>
          </a:bodyPr>
          <a:lstStyle/>
          <a:p>
            <a:pPr algn="ctr">
              <a:lnSpc>
                <a:spcPts val="2520"/>
              </a:lnSpc>
            </a:pPr>
            <a:r>
              <a:rPr lang="en-US" sz="1800" spc="1171">
                <a:solidFill>
                  <a:srgbClr val="064891"/>
                </a:solidFill>
                <a:latin typeface="Archer Bold"/>
              </a:rPr>
              <a:t>SUTTON TRUST</a:t>
            </a:r>
          </a:p>
        </p:txBody>
      </p:sp>
      <p:grpSp>
        <p:nvGrpSpPr>
          <p:cNvPr id="16" name="Group 16"/>
          <p:cNvGrpSpPr/>
          <p:nvPr/>
        </p:nvGrpSpPr>
        <p:grpSpPr>
          <a:xfrm>
            <a:off x="9144000" y="6162964"/>
            <a:ext cx="2338455" cy="1220791"/>
            <a:chOff x="0" y="0"/>
            <a:chExt cx="3117940" cy="1627721"/>
          </a:xfrm>
        </p:grpSpPr>
        <p:sp>
          <p:nvSpPr>
            <p:cNvPr id="17" name="TextBox 17"/>
            <p:cNvSpPr txBox="1"/>
            <p:nvPr/>
          </p:nvSpPr>
          <p:spPr>
            <a:xfrm>
              <a:off x="0" y="-57150"/>
              <a:ext cx="3117940" cy="1211349"/>
            </a:xfrm>
            <a:prstGeom prst="rect">
              <a:avLst/>
            </a:prstGeom>
          </p:spPr>
          <p:txBody>
            <a:bodyPr lIns="0" tIns="0" rIns="0" bIns="0" rtlCol="0" anchor="t">
              <a:spAutoFit/>
            </a:bodyPr>
            <a:lstStyle/>
            <a:p>
              <a:pPr>
                <a:lnSpc>
                  <a:spcPts val="3737"/>
                </a:lnSpc>
              </a:pPr>
              <a:r>
                <a:rPr lang="en-US" sz="2669">
                  <a:solidFill>
                    <a:srgbClr val="0080BA"/>
                  </a:solidFill>
                  <a:latin typeface="GothamMedium Bold"/>
                </a:rPr>
                <a:t>University visits</a:t>
              </a:r>
            </a:p>
          </p:txBody>
        </p:sp>
        <p:sp>
          <p:nvSpPr>
            <p:cNvPr id="18" name="TextBox 18"/>
            <p:cNvSpPr txBox="1"/>
            <p:nvPr/>
          </p:nvSpPr>
          <p:spPr>
            <a:xfrm>
              <a:off x="0" y="1165327"/>
              <a:ext cx="3117940" cy="462394"/>
            </a:xfrm>
            <a:prstGeom prst="rect">
              <a:avLst/>
            </a:prstGeom>
          </p:spPr>
          <p:txBody>
            <a:bodyPr lIns="0" tIns="0" rIns="0" bIns="0" rtlCol="0" anchor="t">
              <a:spAutoFit/>
            </a:bodyPr>
            <a:lstStyle/>
            <a:p>
              <a:pPr>
                <a:lnSpc>
                  <a:spcPts val="2732"/>
                </a:lnSpc>
              </a:pPr>
              <a:endParaRPr/>
            </a:p>
          </p:txBody>
        </p:sp>
      </p:grpSp>
      <p:grpSp>
        <p:nvGrpSpPr>
          <p:cNvPr id="19" name="Group 19"/>
          <p:cNvGrpSpPr/>
          <p:nvPr/>
        </p:nvGrpSpPr>
        <p:grpSpPr>
          <a:xfrm>
            <a:off x="13848691" y="8043067"/>
            <a:ext cx="2388272" cy="1687516"/>
            <a:chOff x="0" y="0"/>
            <a:chExt cx="3184362" cy="2250021"/>
          </a:xfrm>
        </p:grpSpPr>
        <p:sp>
          <p:nvSpPr>
            <p:cNvPr id="20" name="TextBox 20"/>
            <p:cNvSpPr txBox="1"/>
            <p:nvPr/>
          </p:nvSpPr>
          <p:spPr>
            <a:xfrm>
              <a:off x="0" y="-57150"/>
              <a:ext cx="3184362" cy="1833649"/>
            </a:xfrm>
            <a:prstGeom prst="rect">
              <a:avLst/>
            </a:prstGeom>
          </p:spPr>
          <p:txBody>
            <a:bodyPr lIns="0" tIns="0" rIns="0" bIns="0" rtlCol="0" anchor="t">
              <a:spAutoFit/>
            </a:bodyPr>
            <a:lstStyle/>
            <a:p>
              <a:pPr>
                <a:lnSpc>
                  <a:spcPts val="3737"/>
                </a:lnSpc>
              </a:pPr>
              <a:r>
                <a:rPr lang="en-US" sz="2669">
                  <a:solidFill>
                    <a:srgbClr val="0080BA"/>
                  </a:solidFill>
                  <a:latin typeface="GothamMedium Bold"/>
                </a:rPr>
                <a:t>University Application Support</a:t>
              </a:r>
            </a:p>
          </p:txBody>
        </p:sp>
        <p:sp>
          <p:nvSpPr>
            <p:cNvPr id="21" name="TextBox 21"/>
            <p:cNvSpPr txBox="1"/>
            <p:nvPr/>
          </p:nvSpPr>
          <p:spPr>
            <a:xfrm>
              <a:off x="0" y="1787627"/>
              <a:ext cx="3184362" cy="462394"/>
            </a:xfrm>
            <a:prstGeom prst="rect">
              <a:avLst/>
            </a:prstGeom>
          </p:spPr>
          <p:txBody>
            <a:bodyPr lIns="0" tIns="0" rIns="0" bIns="0" rtlCol="0" anchor="t">
              <a:spAutoFit/>
            </a:bodyPr>
            <a:lstStyle/>
            <a:p>
              <a:pPr>
                <a:lnSpc>
                  <a:spcPts val="2732"/>
                </a:lnSpc>
              </a:pPr>
              <a:endParaRPr/>
            </a:p>
          </p:txBody>
        </p:sp>
      </p:grpSp>
      <p:grpSp>
        <p:nvGrpSpPr>
          <p:cNvPr id="22" name="Group 22"/>
          <p:cNvGrpSpPr/>
          <p:nvPr/>
        </p:nvGrpSpPr>
        <p:grpSpPr>
          <a:xfrm>
            <a:off x="13898508" y="6162964"/>
            <a:ext cx="2338455" cy="1220791"/>
            <a:chOff x="0" y="0"/>
            <a:chExt cx="3117940" cy="1627721"/>
          </a:xfrm>
        </p:grpSpPr>
        <p:sp>
          <p:nvSpPr>
            <p:cNvPr id="23" name="TextBox 23"/>
            <p:cNvSpPr txBox="1"/>
            <p:nvPr/>
          </p:nvSpPr>
          <p:spPr>
            <a:xfrm>
              <a:off x="0" y="-57150"/>
              <a:ext cx="3117940" cy="1211349"/>
            </a:xfrm>
            <a:prstGeom prst="rect">
              <a:avLst/>
            </a:prstGeom>
          </p:spPr>
          <p:txBody>
            <a:bodyPr lIns="0" tIns="0" rIns="0" bIns="0" rtlCol="0" anchor="t">
              <a:spAutoFit/>
            </a:bodyPr>
            <a:lstStyle/>
            <a:p>
              <a:pPr>
                <a:lnSpc>
                  <a:spcPts val="3737"/>
                </a:lnSpc>
              </a:pPr>
              <a:r>
                <a:rPr lang="en-US" sz="2669">
                  <a:solidFill>
                    <a:srgbClr val="0080BA"/>
                  </a:solidFill>
                  <a:latin typeface="GothamMedium"/>
                </a:rPr>
                <a:t>UK Residentials</a:t>
              </a:r>
            </a:p>
          </p:txBody>
        </p:sp>
        <p:sp>
          <p:nvSpPr>
            <p:cNvPr id="24" name="TextBox 24"/>
            <p:cNvSpPr txBox="1"/>
            <p:nvPr/>
          </p:nvSpPr>
          <p:spPr>
            <a:xfrm>
              <a:off x="0" y="1165327"/>
              <a:ext cx="3117940" cy="462394"/>
            </a:xfrm>
            <a:prstGeom prst="rect">
              <a:avLst/>
            </a:prstGeom>
          </p:spPr>
          <p:txBody>
            <a:bodyPr lIns="0" tIns="0" rIns="0" bIns="0" rtlCol="0" anchor="t">
              <a:spAutoFit/>
            </a:bodyPr>
            <a:lstStyle/>
            <a:p>
              <a:pPr>
                <a:lnSpc>
                  <a:spcPts val="2732"/>
                </a:lnSpc>
              </a:pPr>
              <a:endParaRPr/>
            </a:p>
          </p:txBody>
        </p:sp>
      </p:grpSp>
      <p:grpSp>
        <p:nvGrpSpPr>
          <p:cNvPr id="25" name="Group 25"/>
          <p:cNvGrpSpPr/>
          <p:nvPr/>
        </p:nvGrpSpPr>
        <p:grpSpPr>
          <a:xfrm>
            <a:off x="9161704" y="8276430"/>
            <a:ext cx="2338455" cy="1220791"/>
            <a:chOff x="0" y="0"/>
            <a:chExt cx="3117940" cy="1627721"/>
          </a:xfrm>
        </p:grpSpPr>
        <p:sp>
          <p:nvSpPr>
            <p:cNvPr id="26" name="TextBox 26"/>
            <p:cNvSpPr txBox="1"/>
            <p:nvPr/>
          </p:nvSpPr>
          <p:spPr>
            <a:xfrm>
              <a:off x="0" y="-57150"/>
              <a:ext cx="3117940" cy="1211349"/>
            </a:xfrm>
            <a:prstGeom prst="rect">
              <a:avLst/>
            </a:prstGeom>
          </p:spPr>
          <p:txBody>
            <a:bodyPr lIns="0" tIns="0" rIns="0" bIns="0" rtlCol="0" anchor="t">
              <a:spAutoFit/>
            </a:bodyPr>
            <a:lstStyle/>
            <a:p>
              <a:pPr>
                <a:lnSpc>
                  <a:spcPts val="3737"/>
                </a:lnSpc>
              </a:pPr>
              <a:r>
                <a:rPr lang="en-US" sz="2669">
                  <a:solidFill>
                    <a:srgbClr val="0080BA"/>
                  </a:solidFill>
                  <a:latin typeface="GothamMedium"/>
                </a:rPr>
                <a:t>Admission test support</a:t>
              </a:r>
            </a:p>
          </p:txBody>
        </p:sp>
        <p:sp>
          <p:nvSpPr>
            <p:cNvPr id="27" name="TextBox 27"/>
            <p:cNvSpPr txBox="1"/>
            <p:nvPr/>
          </p:nvSpPr>
          <p:spPr>
            <a:xfrm>
              <a:off x="0" y="1165327"/>
              <a:ext cx="3117940" cy="462394"/>
            </a:xfrm>
            <a:prstGeom prst="rect">
              <a:avLst/>
            </a:prstGeom>
          </p:spPr>
          <p:txBody>
            <a:bodyPr lIns="0" tIns="0" rIns="0" bIns="0" rtlCol="0" anchor="t">
              <a:spAutoFit/>
            </a:bodyPr>
            <a:lstStyle/>
            <a:p>
              <a:pPr>
                <a:lnSpc>
                  <a:spcPts val="2732"/>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277242" cy="10287000"/>
            <a:chOff x="0" y="0"/>
            <a:chExt cx="8369656"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8369656" cy="13716000"/>
            </a:xfrm>
            <a:prstGeom prst="rect">
              <a:avLst/>
            </a:prstGeom>
          </p:spPr>
        </p:pic>
      </p:grpSp>
      <p:sp>
        <p:nvSpPr>
          <p:cNvPr id="4" name="AutoShape 4"/>
          <p:cNvSpPr/>
          <p:nvPr/>
        </p:nvSpPr>
        <p:spPr>
          <a:xfrm rot="-5400000">
            <a:off x="11734800" y="5133975"/>
            <a:ext cx="10287000" cy="0"/>
          </a:xfrm>
          <a:prstGeom prst="line">
            <a:avLst/>
          </a:prstGeom>
          <a:ln w="19050" cap="rnd">
            <a:solidFill>
              <a:srgbClr val="0080BA"/>
            </a:solidFill>
            <a:prstDash val="solid"/>
            <a:headEnd type="none" w="sm" len="sm"/>
            <a:tailEnd type="none" w="sm" len="sm"/>
          </a:ln>
        </p:spPr>
      </p:sp>
      <p:sp>
        <p:nvSpPr>
          <p:cNvPr id="5" name="AutoShape 5"/>
          <p:cNvSpPr/>
          <p:nvPr/>
        </p:nvSpPr>
        <p:spPr>
          <a:xfrm flipV="1">
            <a:off x="6563002" y="5143500"/>
            <a:ext cx="10315298" cy="9525"/>
          </a:xfrm>
          <a:prstGeom prst="line">
            <a:avLst/>
          </a:prstGeom>
          <a:ln w="19050" cap="rnd">
            <a:solidFill>
              <a:srgbClr val="0080BA"/>
            </a:solidFill>
            <a:prstDash val="solid"/>
            <a:headEnd type="none" w="sm" len="sm"/>
            <a:tailEnd type="none" w="sm" len="sm"/>
          </a:ln>
        </p:spPr>
      </p:sp>
      <p:pic>
        <p:nvPicPr>
          <p:cNvPr id="6"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887825" y="8886825"/>
            <a:ext cx="1400175" cy="1400175"/>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6848752" y="6835576"/>
            <a:ext cx="1166122" cy="1166122"/>
          </a:xfrm>
          <a:prstGeom prst="rect">
            <a:avLst/>
          </a:prstGeom>
        </p:spPr>
      </p:pic>
      <p:sp>
        <p:nvSpPr>
          <p:cNvPr id="8" name="TextBox 8"/>
          <p:cNvSpPr txBox="1"/>
          <p:nvPr/>
        </p:nvSpPr>
        <p:spPr>
          <a:xfrm>
            <a:off x="6563002" y="593408"/>
            <a:ext cx="10324823" cy="2156460"/>
          </a:xfrm>
          <a:prstGeom prst="rect">
            <a:avLst/>
          </a:prstGeom>
        </p:spPr>
        <p:txBody>
          <a:bodyPr lIns="0" tIns="0" rIns="0" bIns="0" rtlCol="0" anchor="t">
            <a:spAutoFit/>
          </a:bodyPr>
          <a:lstStyle/>
          <a:p>
            <a:pPr>
              <a:lnSpc>
                <a:spcPts val="5520"/>
              </a:lnSpc>
            </a:pPr>
            <a:r>
              <a:rPr lang="en-US" sz="6000">
                <a:solidFill>
                  <a:srgbClr val="064891"/>
                </a:solidFill>
                <a:latin typeface="GothamMedium"/>
              </a:rPr>
              <a:t>What is the Apprenticeship Summer School?</a:t>
            </a:r>
          </a:p>
        </p:txBody>
      </p:sp>
      <p:sp>
        <p:nvSpPr>
          <p:cNvPr id="9" name="TextBox 9"/>
          <p:cNvSpPr txBox="1"/>
          <p:nvPr/>
        </p:nvSpPr>
        <p:spPr>
          <a:xfrm>
            <a:off x="6631644" y="2927509"/>
            <a:ext cx="10179981" cy="1847850"/>
          </a:xfrm>
          <a:prstGeom prst="rect">
            <a:avLst/>
          </a:prstGeom>
        </p:spPr>
        <p:txBody>
          <a:bodyPr lIns="0" tIns="0" rIns="0" bIns="0" rtlCol="0" anchor="t">
            <a:spAutoFit/>
          </a:bodyPr>
          <a:lstStyle/>
          <a:p>
            <a:pPr>
              <a:lnSpc>
                <a:spcPts val="3600"/>
              </a:lnSpc>
            </a:pPr>
            <a:r>
              <a:rPr lang="en-US" sz="2000">
                <a:solidFill>
                  <a:srgbClr val="0080BA"/>
                </a:solidFill>
                <a:latin typeface="Archer"/>
              </a:rPr>
              <a:t>The Sutton Trust apprenticeship programme is a three-day residential where you can meet leading employers and like-minded peers and learn more about how to access top apprenticeships. High-quality apprenticeships not only offer you the opportunity to earn while you learn but also ensure you gain valuable skills and get a foot on the career ladder. </a:t>
            </a:r>
          </a:p>
        </p:txBody>
      </p:sp>
      <p:sp>
        <p:nvSpPr>
          <p:cNvPr id="10" name="TextBox 10"/>
          <p:cNvSpPr txBox="1"/>
          <p:nvPr/>
        </p:nvSpPr>
        <p:spPr>
          <a:xfrm>
            <a:off x="6601092" y="5604034"/>
            <a:ext cx="9902177" cy="717042"/>
          </a:xfrm>
          <a:prstGeom prst="rect">
            <a:avLst/>
          </a:prstGeom>
        </p:spPr>
        <p:txBody>
          <a:bodyPr lIns="0" tIns="0" rIns="0" bIns="0" rtlCol="0" anchor="t">
            <a:spAutoFit/>
          </a:bodyPr>
          <a:lstStyle/>
          <a:p>
            <a:pPr>
              <a:lnSpc>
                <a:spcPts val="5244"/>
              </a:lnSpc>
            </a:pPr>
            <a:r>
              <a:rPr lang="en-US" sz="5700">
                <a:solidFill>
                  <a:srgbClr val="064891"/>
                </a:solidFill>
                <a:latin typeface="GothamMedium"/>
              </a:rPr>
              <a:t>What are the benefits?</a:t>
            </a:r>
          </a:p>
        </p:txBody>
      </p:sp>
      <p:grpSp>
        <p:nvGrpSpPr>
          <p:cNvPr id="11" name="Group 11"/>
          <p:cNvGrpSpPr/>
          <p:nvPr/>
        </p:nvGrpSpPr>
        <p:grpSpPr>
          <a:xfrm>
            <a:off x="8376824" y="7006876"/>
            <a:ext cx="3071181" cy="1220791"/>
            <a:chOff x="0" y="0"/>
            <a:chExt cx="4094908" cy="1627721"/>
          </a:xfrm>
        </p:grpSpPr>
        <p:sp>
          <p:nvSpPr>
            <p:cNvPr id="12" name="TextBox 12"/>
            <p:cNvSpPr txBox="1"/>
            <p:nvPr/>
          </p:nvSpPr>
          <p:spPr>
            <a:xfrm>
              <a:off x="0" y="-57150"/>
              <a:ext cx="4094908" cy="1211349"/>
            </a:xfrm>
            <a:prstGeom prst="rect">
              <a:avLst/>
            </a:prstGeom>
          </p:spPr>
          <p:txBody>
            <a:bodyPr lIns="0" tIns="0" rIns="0" bIns="0" rtlCol="0" anchor="t">
              <a:spAutoFit/>
            </a:bodyPr>
            <a:lstStyle/>
            <a:p>
              <a:pPr>
                <a:lnSpc>
                  <a:spcPts val="3737"/>
                </a:lnSpc>
              </a:pPr>
              <a:r>
                <a:rPr lang="en-US" sz="2669">
                  <a:solidFill>
                    <a:srgbClr val="0080BA"/>
                  </a:solidFill>
                  <a:latin typeface="GothamMedium Bold"/>
                </a:rPr>
                <a:t>Understanding apprenticeships</a:t>
              </a:r>
            </a:p>
          </p:txBody>
        </p:sp>
        <p:sp>
          <p:nvSpPr>
            <p:cNvPr id="13" name="TextBox 13"/>
            <p:cNvSpPr txBox="1"/>
            <p:nvPr/>
          </p:nvSpPr>
          <p:spPr>
            <a:xfrm>
              <a:off x="0" y="1165327"/>
              <a:ext cx="4094908" cy="462394"/>
            </a:xfrm>
            <a:prstGeom prst="rect">
              <a:avLst/>
            </a:prstGeom>
          </p:spPr>
          <p:txBody>
            <a:bodyPr lIns="0" tIns="0" rIns="0" bIns="0" rtlCol="0" anchor="t">
              <a:spAutoFit/>
            </a:bodyPr>
            <a:lstStyle/>
            <a:p>
              <a:pPr>
                <a:lnSpc>
                  <a:spcPts val="2732"/>
                </a:lnSpc>
              </a:pPr>
              <a:endParaRPr/>
            </a:p>
          </p:txBody>
        </p:sp>
      </p:grpSp>
      <p:grpSp>
        <p:nvGrpSpPr>
          <p:cNvPr id="14" name="Group 14"/>
          <p:cNvGrpSpPr/>
          <p:nvPr/>
        </p:nvGrpSpPr>
        <p:grpSpPr>
          <a:xfrm>
            <a:off x="11448005" y="8742017"/>
            <a:ext cx="2512356" cy="1220791"/>
            <a:chOff x="0" y="0"/>
            <a:chExt cx="3349808" cy="1627721"/>
          </a:xfrm>
        </p:grpSpPr>
        <p:sp>
          <p:nvSpPr>
            <p:cNvPr id="15" name="TextBox 15"/>
            <p:cNvSpPr txBox="1"/>
            <p:nvPr/>
          </p:nvSpPr>
          <p:spPr>
            <a:xfrm>
              <a:off x="0" y="-57150"/>
              <a:ext cx="3349808" cy="1211349"/>
            </a:xfrm>
            <a:prstGeom prst="rect">
              <a:avLst/>
            </a:prstGeom>
          </p:spPr>
          <p:txBody>
            <a:bodyPr lIns="0" tIns="0" rIns="0" bIns="0" rtlCol="0" anchor="t">
              <a:spAutoFit/>
            </a:bodyPr>
            <a:lstStyle/>
            <a:p>
              <a:pPr>
                <a:lnSpc>
                  <a:spcPts val="3737"/>
                </a:lnSpc>
              </a:pPr>
              <a:r>
                <a:rPr lang="en-US" sz="2669">
                  <a:solidFill>
                    <a:srgbClr val="0080BA"/>
                  </a:solidFill>
                  <a:latin typeface="GothamMedium Bold"/>
                </a:rPr>
                <a:t>Application guidance</a:t>
              </a:r>
            </a:p>
          </p:txBody>
        </p:sp>
        <p:sp>
          <p:nvSpPr>
            <p:cNvPr id="16" name="TextBox 16"/>
            <p:cNvSpPr txBox="1"/>
            <p:nvPr/>
          </p:nvSpPr>
          <p:spPr>
            <a:xfrm>
              <a:off x="0" y="1165327"/>
              <a:ext cx="3349808" cy="462394"/>
            </a:xfrm>
            <a:prstGeom prst="rect">
              <a:avLst/>
            </a:prstGeom>
          </p:spPr>
          <p:txBody>
            <a:bodyPr lIns="0" tIns="0" rIns="0" bIns="0" rtlCol="0" anchor="t">
              <a:spAutoFit/>
            </a:bodyPr>
            <a:lstStyle/>
            <a:p>
              <a:pPr>
                <a:lnSpc>
                  <a:spcPts val="2732"/>
                </a:lnSpc>
              </a:pPr>
              <a:endParaRPr/>
            </a:p>
          </p:txBody>
        </p:sp>
      </p:grpSp>
      <p:grpSp>
        <p:nvGrpSpPr>
          <p:cNvPr id="17" name="Group 17"/>
          <p:cNvGrpSpPr/>
          <p:nvPr/>
        </p:nvGrpSpPr>
        <p:grpSpPr>
          <a:xfrm>
            <a:off x="13960361" y="7006876"/>
            <a:ext cx="2542908" cy="1220791"/>
            <a:chOff x="0" y="0"/>
            <a:chExt cx="3390544" cy="1627721"/>
          </a:xfrm>
        </p:grpSpPr>
        <p:sp>
          <p:nvSpPr>
            <p:cNvPr id="18" name="TextBox 18"/>
            <p:cNvSpPr txBox="1"/>
            <p:nvPr/>
          </p:nvSpPr>
          <p:spPr>
            <a:xfrm>
              <a:off x="0" y="-57150"/>
              <a:ext cx="3390544" cy="1211349"/>
            </a:xfrm>
            <a:prstGeom prst="rect">
              <a:avLst/>
            </a:prstGeom>
          </p:spPr>
          <p:txBody>
            <a:bodyPr lIns="0" tIns="0" rIns="0" bIns="0" rtlCol="0" anchor="t">
              <a:spAutoFit/>
            </a:bodyPr>
            <a:lstStyle/>
            <a:p>
              <a:pPr>
                <a:lnSpc>
                  <a:spcPts val="3737"/>
                </a:lnSpc>
              </a:pPr>
              <a:r>
                <a:rPr lang="en-US" sz="2669">
                  <a:solidFill>
                    <a:srgbClr val="0080BA"/>
                  </a:solidFill>
                  <a:latin typeface="GothamMedium"/>
                </a:rPr>
                <a:t>Professional networking</a:t>
              </a:r>
            </a:p>
          </p:txBody>
        </p:sp>
        <p:sp>
          <p:nvSpPr>
            <p:cNvPr id="19" name="TextBox 19"/>
            <p:cNvSpPr txBox="1"/>
            <p:nvPr/>
          </p:nvSpPr>
          <p:spPr>
            <a:xfrm>
              <a:off x="0" y="1165327"/>
              <a:ext cx="3390544" cy="462394"/>
            </a:xfrm>
            <a:prstGeom prst="rect">
              <a:avLst/>
            </a:prstGeom>
          </p:spPr>
          <p:txBody>
            <a:bodyPr lIns="0" tIns="0" rIns="0" bIns="0" rtlCol="0" anchor="t">
              <a:spAutoFit/>
            </a:bodyPr>
            <a:lstStyle/>
            <a:p>
              <a:pPr>
                <a:lnSpc>
                  <a:spcPts val="2732"/>
                </a:lnSpc>
              </a:pPr>
              <a:endParaRPr/>
            </a:p>
          </p:txBody>
        </p:sp>
      </p:grpSp>
      <p:sp>
        <p:nvSpPr>
          <p:cNvPr id="20" name="TextBox 20"/>
          <p:cNvSpPr txBox="1"/>
          <p:nvPr/>
        </p:nvSpPr>
        <p:spPr>
          <a:xfrm rot="5400000">
            <a:off x="14232467" y="4971098"/>
            <a:ext cx="6958082" cy="344805"/>
          </a:xfrm>
          <a:prstGeom prst="rect">
            <a:avLst/>
          </a:prstGeom>
        </p:spPr>
        <p:txBody>
          <a:bodyPr lIns="0" tIns="0" rIns="0" bIns="0" rtlCol="0" anchor="t">
            <a:spAutoFit/>
          </a:bodyPr>
          <a:lstStyle/>
          <a:p>
            <a:pPr algn="ctr">
              <a:lnSpc>
                <a:spcPts val="2520"/>
              </a:lnSpc>
            </a:pPr>
            <a:r>
              <a:rPr lang="en-US" sz="1800" spc="1171">
                <a:solidFill>
                  <a:srgbClr val="064891"/>
                </a:solidFill>
                <a:latin typeface="Archer Bold"/>
              </a:rPr>
              <a:t>SUTTON TRUST</a:t>
            </a:r>
          </a:p>
        </p:txBody>
      </p:sp>
      <p:pic>
        <p:nvPicPr>
          <p:cNvPr id="21" name="Picture 21"/>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2404255" y="6835576"/>
            <a:ext cx="1194156" cy="1220791"/>
          </a:xfrm>
          <a:prstGeom prst="rect">
            <a:avLst/>
          </a:prstGeom>
        </p:spPr>
      </p:pic>
      <p:pic>
        <p:nvPicPr>
          <p:cNvPr id="22" name="Picture 22"/>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9912415" y="8561042"/>
            <a:ext cx="1231814" cy="12318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grpSp>
        <p:nvGrpSpPr>
          <p:cNvPr id="2" name="Group 2"/>
          <p:cNvGrpSpPr/>
          <p:nvPr/>
        </p:nvGrpSpPr>
        <p:grpSpPr>
          <a:xfrm>
            <a:off x="2319144" y="0"/>
            <a:ext cx="5461658" cy="10287000"/>
            <a:chOff x="0" y="0"/>
            <a:chExt cx="7282210"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7282210" cy="13716000"/>
            </a:xfrm>
            <a:prstGeom prst="rect">
              <a:avLst/>
            </a:prstGeom>
          </p:spPr>
        </p:pic>
      </p:grpSp>
      <p:grpSp>
        <p:nvGrpSpPr>
          <p:cNvPr id="4" name="Group 4"/>
          <p:cNvGrpSpPr/>
          <p:nvPr/>
        </p:nvGrpSpPr>
        <p:grpSpPr>
          <a:xfrm>
            <a:off x="0" y="545855"/>
            <a:ext cx="3477628" cy="5486400"/>
            <a:chOff x="0" y="0"/>
            <a:chExt cx="4636837" cy="7315200"/>
          </a:xfrm>
        </p:grpSpPr>
        <p:pic>
          <p:nvPicPr>
            <p:cNvPr id="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636837" cy="7315200"/>
            </a:xfrm>
            <a:prstGeom prst="rect">
              <a:avLst/>
            </a:prstGeom>
          </p:spPr>
        </p:pic>
      </p:grpSp>
      <p:sp>
        <p:nvSpPr>
          <p:cNvPr id="6" name="AutoShape 6"/>
          <p:cNvSpPr/>
          <p:nvPr/>
        </p:nvSpPr>
        <p:spPr>
          <a:xfrm>
            <a:off x="7799851" y="3289055"/>
            <a:ext cx="9459449" cy="0"/>
          </a:xfrm>
          <a:prstGeom prst="line">
            <a:avLst/>
          </a:prstGeom>
          <a:ln w="19050" cap="rnd">
            <a:solidFill>
              <a:srgbClr val="0080BA"/>
            </a:solidFill>
            <a:prstDash val="solid"/>
            <a:headEnd type="none" w="sm" len="sm"/>
            <a:tailEnd type="none" w="sm" len="sm"/>
          </a:ln>
        </p:spPr>
      </p:sp>
      <p:sp>
        <p:nvSpPr>
          <p:cNvPr id="7" name="AutoShape 7"/>
          <p:cNvSpPr/>
          <p:nvPr/>
        </p:nvSpPr>
        <p:spPr>
          <a:xfrm rot="-5400000">
            <a:off x="12125325" y="5133975"/>
            <a:ext cx="10287000" cy="0"/>
          </a:xfrm>
          <a:prstGeom prst="line">
            <a:avLst/>
          </a:prstGeom>
          <a:ln w="19050" cap="rnd">
            <a:solidFill>
              <a:srgbClr val="0080BA"/>
            </a:solidFill>
            <a:prstDash val="solid"/>
            <a:headEnd type="none" w="sm" len="sm"/>
            <a:tailEnd type="none" w="sm" len="sm"/>
          </a:ln>
        </p:spPr>
      </p:sp>
      <p:sp>
        <p:nvSpPr>
          <p:cNvPr id="8" name="AutoShape 8"/>
          <p:cNvSpPr/>
          <p:nvPr/>
        </p:nvSpPr>
        <p:spPr>
          <a:xfrm rot="-5400000">
            <a:off x="2646826" y="5133975"/>
            <a:ext cx="10287000" cy="0"/>
          </a:xfrm>
          <a:prstGeom prst="line">
            <a:avLst/>
          </a:prstGeom>
          <a:ln w="19050" cap="rnd">
            <a:solidFill>
              <a:srgbClr val="0080BA"/>
            </a:solidFill>
            <a:prstDash val="solid"/>
            <a:headEnd type="none" w="sm" len="sm"/>
            <a:tailEnd type="none" w="sm" len="sm"/>
          </a:ln>
        </p:spPr>
      </p:sp>
      <p:grpSp>
        <p:nvGrpSpPr>
          <p:cNvPr id="9" name="Group 9"/>
          <p:cNvGrpSpPr>
            <a:grpSpLocks noChangeAspect="1"/>
          </p:cNvGrpSpPr>
          <p:nvPr/>
        </p:nvGrpSpPr>
        <p:grpSpPr>
          <a:xfrm>
            <a:off x="1028700" y="7048826"/>
            <a:ext cx="2278869" cy="2278860"/>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cstate="email">
                <a:extLst>
                  <a:ext uri="{28A0092B-C50C-407E-A947-70E740481C1C}">
                    <a14:useLocalDpi xmlns:a14="http://schemas.microsoft.com/office/drawing/2010/main"/>
                  </a:ext>
                </a:extLst>
              </a:blip>
              <a:stretch>
                <a:fillRect/>
              </a:stretch>
            </a:blipFill>
          </p:spPr>
        </p:sp>
      </p:grpSp>
      <p:sp>
        <p:nvSpPr>
          <p:cNvPr id="11" name="TextBox 11"/>
          <p:cNvSpPr txBox="1"/>
          <p:nvPr/>
        </p:nvSpPr>
        <p:spPr>
          <a:xfrm>
            <a:off x="9144000" y="835036"/>
            <a:ext cx="5487338" cy="1596769"/>
          </a:xfrm>
          <a:prstGeom prst="rect">
            <a:avLst/>
          </a:prstGeom>
        </p:spPr>
        <p:txBody>
          <a:bodyPr lIns="0" tIns="0" rIns="0" bIns="0" rtlCol="0" anchor="t">
            <a:spAutoFit/>
          </a:bodyPr>
          <a:lstStyle/>
          <a:p>
            <a:pPr>
              <a:lnSpc>
                <a:spcPts val="6071"/>
              </a:lnSpc>
            </a:pPr>
            <a:r>
              <a:rPr lang="en-US" sz="6599">
                <a:solidFill>
                  <a:srgbClr val="064891"/>
                </a:solidFill>
                <a:latin typeface="GothamMedium"/>
              </a:rPr>
              <a:t>Sutton Trust Online</a:t>
            </a:r>
          </a:p>
        </p:txBody>
      </p:sp>
      <p:sp>
        <p:nvSpPr>
          <p:cNvPr id="12" name="TextBox 12"/>
          <p:cNvSpPr txBox="1"/>
          <p:nvPr/>
        </p:nvSpPr>
        <p:spPr>
          <a:xfrm>
            <a:off x="8264589" y="3806190"/>
            <a:ext cx="8353193" cy="4956810"/>
          </a:xfrm>
          <a:prstGeom prst="rect">
            <a:avLst/>
          </a:prstGeom>
        </p:spPr>
        <p:txBody>
          <a:bodyPr lIns="0" tIns="0" rIns="0" bIns="0" rtlCol="0" anchor="t">
            <a:spAutoFit/>
          </a:bodyPr>
          <a:lstStyle/>
          <a:p>
            <a:pPr marL="474979" lvl="1" indent="-237490">
              <a:lnSpc>
                <a:spcPts val="3959"/>
              </a:lnSpc>
              <a:buFont typeface="Arial"/>
              <a:buChar char="•"/>
            </a:pPr>
            <a:r>
              <a:rPr lang="en-US" sz="2199">
                <a:solidFill>
                  <a:srgbClr val="0080BA"/>
                </a:solidFill>
                <a:latin typeface="Archer"/>
              </a:rPr>
              <a:t>Access a digital platform that is a one stop shop for everything you need to know about university​.</a:t>
            </a:r>
          </a:p>
          <a:p>
            <a:pPr marL="474979" lvl="1" indent="-237490">
              <a:lnSpc>
                <a:spcPts val="3959"/>
              </a:lnSpc>
              <a:buFont typeface="Arial"/>
              <a:buChar char="•"/>
            </a:pPr>
            <a:r>
              <a:rPr lang="en-US" sz="2199">
                <a:solidFill>
                  <a:srgbClr val="0080BA"/>
                </a:solidFill>
                <a:latin typeface="Archer"/>
              </a:rPr>
              <a:t>Use a personal statement builder and a subject-specific mentor​.</a:t>
            </a:r>
          </a:p>
          <a:p>
            <a:pPr marL="474979" lvl="1" indent="-237490">
              <a:lnSpc>
                <a:spcPts val="3959"/>
              </a:lnSpc>
              <a:buFont typeface="Arial"/>
              <a:buChar char="•"/>
            </a:pPr>
            <a:r>
              <a:rPr lang="en-US" sz="2199">
                <a:solidFill>
                  <a:srgbClr val="0080BA"/>
                </a:solidFill>
                <a:latin typeface="Archer"/>
              </a:rPr>
              <a:t>Speak to current undergraduates and Sutton Trust alumni to find out what life is really like​.</a:t>
            </a:r>
          </a:p>
          <a:p>
            <a:pPr marL="474979" lvl="1" indent="-237490">
              <a:lnSpc>
                <a:spcPts val="3959"/>
              </a:lnSpc>
              <a:buFont typeface="Arial"/>
              <a:buChar char="•"/>
            </a:pPr>
            <a:r>
              <a:rPr lang="en-US" sz="2199">
                <a:solidFill>
                  <a:srgbClr val="0080BA"/>
                </a:solidFill>
                <a:latin typeface="Archer"/>
              </a:rPr>
              <a:t>Delve into the library of resources to help you explore, apply, prepare and succeed at university​.</a:t>
            </a:r>
          </a:p>
          <a:p>
            <a:pPr marL="474979" lvl="1" indent="-237490">
              <a:lnSpc>
                <a:spcPts val="3959"/>
              </a:lnSpc>
              <a:buFont typeface="Arial"/>
              <a:buChar char="•"/>
            </a:pPr>
            <a:r>
              <a:rPr lang="en-US" sz="2199">
                <a:solidFill>
                  <a:srgbClr val="0080BA"/>
                </a:solidFill>
                <a:latin typeface="Archer"/>
              </a:rPr>
              <a:t>Attend exclusive webinars and events​.</a:t>
            </a:r>
          </a:p>
          <a:p>
            <a:pPr marL="474979" lvl="1" indent="-237490">
              <a:lnSpc>
                <a:spcPts val="3959"/>
              </a:lnSpc>
              <a:buFont typeface="Arial"/>
              <a:buChar char="•"/>
            </a:pPr>
            <a:r>
              <a:rPr lang="en-US" sz="2199">
                <a:solidFill>
                  <a:srgbClr val="0080BA"/>
                </a:solidFill>
                <a:latin typeface="Archer"/>
              </a:rPr>
              <a:t>Ongoing support throughout the last two years of school or college​.</a:t>
            </a:r>
          </a:p>
        </p:txBody>
      </p:sp>
      <p:sp>
        <p:nvSpPr>
          <p:cNvPr id="13" name="TextBox 13"/>
          <p:cNvSpPr txBox="1"/>
          <p:nvPr/>
        </p:nvSpPr>
        <p:spPr>
          <a:xfrm rot="5400000">
            <a:off x="14354583" y="4971098"/>
            <a:ext cx="6958082" cy="344805"/>
          </a:xfrm>
          <a:prstGeom prst="rect">
            <a:avLst/>
          </a:prstGeom>
        </p:spPr>
        <p:txBody>
          <a:bodyPr lIns="0" tIns="0" rIns="0" bIns="0" rtlCol="0" anchor="t">
            <a:spAutoFit/>
          </a:bodyPr>
          <a:lstStyle/>
          <a:p>
            <a:pPr algn="ctr">
              <a:lnSpc>
                <a:spcPts val="2520"/>
              </a:lnSpc>
            </a:pPr>
            <a:r>
              <a:rPr lang="en-US" sz="1800" spc="1171">
                <a:solidFill>
                  <a:srgbClr val="064891"/>
                </a:solidFill>
                <a:latin typeface="Archer Bold"/>
              </a:rPr>
              <a:t>SUTTON TRUST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AutoShape 2"/>
          <p:cNvSpPr/>
          <p:nvPr/>
        </p:nvSpPr>
        <p:spPr>
          <a:xfrm rot="-5400000">
            <a:off x="12125325" y="5133975"/>
            <a:ext cx="10287000" cy="0"/>
          </a:xfrm>
          <a:prstGeom prst="line">
            <a:avLst/>
          </a:prstGeom>
          <a:ln w="19050" cap="rnd">
            <a:solidFill>
              <a:srgbClr val="464485"/>
            </a:solidFill>
            <a:prstDash val="solid"/>
            <a:headEnd type="none" w="sm" len="sm"/>
            <a:tailEnd type="none" w="sm" len="sm"/>
          </a:ln>
        </p:spPr>
      </p:sp>
      <p:sp>
        <p:nvSpPr>
          <p:cNvPr id="3" name="AutoShape 3"/>
          <p:cNvSpPr/>
          <p:nvPr/>
        </p:nvSpPr>
        <p:spPr>
          <a:xfrm rot="-5400000">
            <a:off x="8125763" y="6726037"/>
            <a:ext cx="7083826" cy="0"/>
          </a:xfrm>
          <a:prstGeom prst="line">
            <a:avLst/>
          </a:prstGeom>
          <a:ln w="19050" cap="rnd">
            <a:solidFill>
              <a:srgbClr val="464485"/>
            </a:solidFill>
            <a:prstDash val="solid"/>
            <a:headEnd type="none" w="sm" len="sm"/>
            <a:tailEnd type="none" w="sm" len="sm"/>
          </a:ln>
        </p:spPr>
      </p:sp>
      <p:sp>
        <p:nvSpPr>
          <p:cNvPr id="4" name="AutoShape 4"/>
          <p:cNvSpPr/>
          <p:nvPr/>
        </p:nvSpPr>
        <p:spPr>
          <a:xfrm rot="-5400000">
            <a:off x="2265661" y="6735562"/>
            <a:ext cx="7102876" cy="0"/>
          </a:xfrm>
          <a:prstGeom prst="line">
            <a:avLst/>
          </a:prstGeom>
          <a:ln w="19050" cap="rnd">
            <a:solidFill>
              <a:srgbClr val="464485"/>
            </a:solidFill>
            <a:prstDash val="solid"/>
            <a:headEnd type="none" w="sm" len="sm"/>
            <a:tailEnd type="none" w="sm" len="sm"/>
          </a:ln>
        </p:spPr>
      </p:sp>
      <p:sp>
        <p:nvSpPr>
          <p:cNvPr id="5" name="AutoShape 5"/>
          <p:cNvSpPr/>
          <p:nvPr/>
        </p:nvSpPr>
        <p:spPr>
          <a:xfrm>
            <a:off x="0" y="3174599"/>
            <a:ext cx="17259300" cy="0"/>
          </a:xfrm>
          <a:prstGeom prst="line">
            <a:avLst/>
          </a:prstGeom>
          <a:ln w="19050" cap="rnd">
            <a:solidFill>
              <a:srgbClr val="464485"/>
            </a:solidFill>
            <a:prstDash val="solid"/>
            <a:headEnd type="none" w="sm" len="sm"/>
            <a:tailEnd type="none" w="sm" len="sm"/>
          </a:ln>
        </p:spPr>
      </p:sp>
      <p:pic>
        <p:nvPicPr>
          <p:cNvPr id="6"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67880" y="752917"/>
            <a:ext cx="1823085" cy="1823085"/>
          </a:xfrm>
          <a:prstGeom prst="rect">
            <a:avLst/>
          </a:prstGeom>
        </p:spPr>
      </p:pic>
      <p:pic>
        <p:nvPicPr>
          <p:cNvPr id="7" name="Picture 7"/>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992874" y="3591576"/>
            <a:ext cx="3760377" cy="2270327"/>
          </a:xfrm>
          <a:prstGeom prst="rect">
            <a:avLst/>
          </a:prstGeom>
        </p:spPr>
      </p:pic>
      <p:pic>
        <p:nvPicPr>
          <p:cNvPr id="8"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631731" y="3591576"/>
            <a:ext cx="4112020" cy="2364554"/>
          </a:xfrm>
          <a:prstGeom prst="rect">
            <a:avLst/>
          </a:prstGeom>
        </p:spPr>
      </p:pic>
      <p:pic>
        <p:nvPicPr>
          <p:cNvPr id="9" name="Picture 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2554608" y="3591576"/>
            <a:ext cx="4036659" cy="2364554"/>
          </a:xfrm>
          <a:prstGeom prst="rect">
            <a:avLst/>
          </a:prstGeom>
        </p:spPr>
      </p:pic>
      <p:grpSp>
        <p:nvGrpSpPr>
          <p:cNvPr id="10" name="Group 10"/>
          <p:cNvGrpSpPr/>
          <p:nvPr/>
        </p:nvGrpSpPr>
        <p:grpSpPr>
          <a:xfrm>
            <a:off x="319551" y="6461978"/>
            <a:ext cx="5107024" cy="3192780"/>
            <a:chOff x="0" y="0"/>
            <a:chExt cx="6809365" cy="4257041"/>
          </a:xfrm>
        </p:grpSpPr>
        <p:sp>
          <p:nvSpPr>
            <p:cNvPr id="11" name="TextBox 11"/>
            <p:cNvSpPr txBox="1"/>
            <p:nvPr/>
          </p:nvSpPr>
          <p:spPr>
            <a:xfrm>
              <a:off x="0" y="38100"/>
              <a:ext cx="6809365" cy="461434"/>
            </a:xfrm>
            <a:prstGeom prst="rect">
              <a:avLst/>
            </a:prstGeom>
          </p:spPr>
          <p:txBody>
            <a:bodyPr lIns="0" tIns="0" rIns="0" bIns="0" rtlCol="0" anchor="t">
              <a:spAutoFit/>
            </a:bodyPr>
            <a:lstStyle/>
            <a:p>
              <a:pPr algn="ctr">
                <a:lnSpc>
                  <a:spcPts val="2525"/>
                </a:lnSpc>
              </a:pPr>
              <a:r>
                <a:rPr lang="en-US" sz="2500">
                  <a:solidFill>
                    <a:srgbClr val="064891"/>
                  </a:solidFill>
                  <a:latin typeface="GothamMedium Bold"/>
                </a:rPr>
                <a:t>MANDATORY CRITERIA</a:t>
              </a:r>
            </a:p>
          </p:txBody>
        </p:sp>
        <p:sp>
          <p:nvSpPr>
            <p:cNvPr id="12" name="TextBox 12"/>
            <p:cNvSpPr txBox="1"/>
            <p:nvPr/>
          </p:nvSpPr>
          <p:spPr>
            <a:xfrm>
              <a:off x="0" y="634577"/>
              <a:ext cx="6809365" cy="3622464"/>
            </a:xfrm>
            <a:prstGeom prst="rect">
              <a:avLst/>
            </a:prstGeom>
          </p:spPr>
          <p:txBody>
            <a:bodyPr lIns="0" tIns="0" rIns="0" bIns="0" rtlCol="0" anchor="t">
              <a:spAutoFit/>
            </a:bodyPr>
            <a:lstStyle/>
            <a:p>
              <a:pPr>
                <a:lnSpc>
                  <a:spcPts val="3619"/>
                </a:lnSpc>
              </a:pPr>
              <a:r>
                <a:rPr lang="en-US" sz="1999" spc="-17">
                  <a:solidFill>
                    <a:srgbClr val="0080BA"/>
                  </a:solidFill>
                  <a:latin typeface="Archer"/>
                </a:rPr>
                <a:t>Are currently in:​</a:t>
              </a:r>
            </a:p>
            <a:p>
              <a:pPr marL="431799" lvl="1" indent="-215899">
                <a:lnSpc>
                  <a:spcPts val="3619"/>
                </a:lnSpc>
                <a:buFont typeface="Arial"/>
                <a:buChar char="•"/>
              </a:pPr>
              <a:r>
                <a:rPr lang="en-US" sz="1999" spc="-17">
                  <a:solidFill>
                    <a:srgbClr val="0080BA"/>
                  </a:solidFill>
                  <a:latin typeface="Archer"/>
                </a:rPr>
                <a:t>Year 12 (England and Wales)​</a:t>
              </a:r>
            </a:p>
            <a:p>
              <a:pPr marL="431799" lvl="1" indent="-215899">
                <a:lnSpc>
                  <a:spcPts val="3619"/>
                </a:lnSpc>
                <a:buFont typeface="Arial"/>
                <a:buChar char="•"/>
              </a:pPr>
              <a:r>
                <a:rPr lang="en-US" sz="1999" spc="-17">
                  <a:solidFill>
                    <a:srgbClr val="0080BA"/>
                  </a:solidFill>
                  <a:latin typeface="Archer"/>
                </a:rPr>
                <a:t>Year 13 (Northern Ireland)​</a:t>
              </a:r>
            </a:p>
            <a:p>
              <a:pPr marL="431799" lvl="1" indent="-215899">
                <a:lnSpc>
                  <a:spcPts val="3619"/>
                </a:lnSpc>
                <a:buFont typeface="Arial"/>
                <a:buChar char="•"/>
              </a:pPr>
              <a:r>
                <a:rPr lang="en-US" sz="1999" spc="-17">
                  <a:solidFill>
                    <a:srgbClr val="0080BA"/>
                  </a:solidFill>
                  <a:latin typeface="Archer"/>
                </a:rPr>
                <a:t>S5 (Scotland)</a:t>
              </a:r>
            </a:p>
            <a:p>
              <a:pPr marL="431799" lvl="1" indent="-215899">
                <a:lnSpc>
                  <a:spcPts val="3619"/>
                </a:lnSpc>
                <a:buFont typeface="Arial"/>
                <a:buChar char="•"/>
              </a:pPr>
              <a:r>
                <a:rPr lang="en-US" sz="1999" spc="-17">
                  <a:solidFill>
                    <a:srgbClr val="0080BA"/>
                  </a:solidFill>
                  <a:latin typeface="Archer"/>
                </a:rPr>
                <a:t>Attend, and have always attended, a state (non fee-paying) school </a:t>
              </a:r>
            </a:p>
          </p:txBody>
        </p:sp>
      </p:grpSp>
      <p:grpSp>
        <p:nvGrpSpPr>
          <p:cNvPr id="13" name="Group 13"/>
          <p:cNvGrpSpPr/>
          <p:nvPr/>
        </p:nvGrpSpPr>
        <p:grpSpPr>
          <a:xfrm>
            <a:off x="6417181" y="6461978"/>
            <a:ext cx="4669470" cy="906780"/>
            <a:chOff x="0" y="0"/>
            <a:chExt cx="6225960" cy="1209041"/>
          </a:xfrm>
        </p:grpSpPr>
        <p:sp>
          <p:nvSpPr>
            <p:cNvPr id="14" name="TextBox 14"/>
            <p:cNvSpPr txBox="1"/>
            <p:nvPr/>
          </p:nvSpPr>
          <p:spPr>
            <a:xfrm>
              <a:off x="0" y="38100"/>
              <a:ext cx="6225960" cy="461434"/>
            </a:xfrm>
            <a:prstGeom prst="rect">
              <a:avLst/>
            </a:prstGeom>
          </p:spPr>
          <p:txBody>
            <a:bodyPr lIns="0" tIns="0" rIns="0" bIns="0" rtlCol="0" anchor="t">
              <a:spAutoFit/>
            </a:bodyPr>
            <a:lstStyle/>
            <a:p>
              <a:pPr algn="ctr">
                <a:lnSpc>
                  <a:spcPts val="2525"/>
                </a:lnSpc>
              </a:pPr>
              <a:r>
                <a:rPr lang="en-US" sz="2500">
                  <a:solidFill>
                    <a:srgbClr val="064891"/>
                  </a:solidFill>
                  <a:latin typeface="GothamMedium Bold"/>
                </a:rPr>
                <a:t>ACADEMIC CRITERIA</a:t>
              </a:r>
            </a:p>
          </p:txBody>
        </p:sp>
        <p:sp>
          <p:nvSpPr>
            <p:cNvPr id="15" name="TextBox 15"/>
            <p:cNvSpPr txBox="1"/>
            <p:nvPr/>
          </p:nvSpPr>
          <p:spPr>
            <a:xfrm>
              <a:off x="0" y="634577"/>
              <a:ext cx="6225960" cy="574464"/>
            </a:xfrm>
            <a:prstGeom prst="rect">
              <a:avLst/>
            </a:prstGeom>
          </p:spPr>
          <p:txBody>
            <a:bodyPr lIns="0" tIns="0" rIns="0" bIns="0" rtlCol="0" anchor="t">
              <a:spAutoFit/>
            </a:bodyPr>
            <a:lstStyle/>
            <a:p>
              <a:pPr marL="431799" lvl="1" indent="-215899">
                <a:lnSpc>
                  <a:spcPts val="3619"/>
                </a:lnSpc>
                <a:buFont typeface="Arial"/>
                <a:buChar char="•"/>
              </a:pPr>
              <a:r>
                <a:rPr lang="en-US" sz="1999" spc="-17">
                  <a:solidFill>
                    <a:srgbClr val="0080BA"/>
                  </a:solidFill>
                  <a:latin typeface="Archer"/>
                </a:rPr>
                <a:t>Have excellent academic grades</a:t>
              </a:r>
            </a:p>
          </p:txBody>
        </p:sp>
      </p:grpSp>
      <p:grpSp>
        <p:nvGrpSpPr>
          <p:cNvPr id="16" name="Group 16"/>
          <p:cNvGrpSpPr/>
          <p:nvPr/>
        </p:nvGrpSpPr>
        <p:grpSpPr>
          <a:xfrm>
            <a:off x="11953514" y="6461978"/>
            <a:ext cx="5029473" cy="2735580"/>
            <a:chOff x="0" y="0"/>
            <a:chExt cx="6705963" cy="3647441"/>
          </a:xfrm>
        </p:grpSpPr>
        <p:sp>
          <p:nvSpPr>
            <p:cNvPr id="17" name="TextBox 17"/>
            <p:cNvSpPr txBox="1"/>
            <p:nvPr/>
          </p:nvSpPr>
          <p:spPr>
            <a:xfrm>
              <a:off x="0" y="38100"/>
              <a:ext cx="6705963" cy="461434"/>
            </a:xfrm>
            <a:prstGeom prst="rect">
              <a:avLst/>
            </a:prstGeom>
          </p:spPr>
          <p:txBody>
            <a:bodyPr lIns="0" tIns="0" rIns="0" bIns="0" rtlCol="0" anchor="t">
              <a:spAutoFit/>
            </a:bodyPr>
            <a:lstStyle/>
            <a:p>
              <a:pPr algn="ctr">
                <a:lnSpc>
                  <a:spcPts val="2525"/>
                </a:lnSpc>
              </a:pPr>
              <a:r>
                <a:rPr lang="en-US" sz="2500">
                  <a:solidFill>
                    <a:srgbClr val="064891"/>
                  </a:solidFill>
                  <a:latin typeface="GothamMedium Bold"/>
                </a:rPr>
                <a:t>SOCIAL MOBILITY CRITERIA</a:t>
              </a:r>
            </a:p>
          </p:txBody>
        </p:sp>
        <p:sp>
          <p:nvSpPr>
            <p:cNvPr id="18" name="TextBox 18"/>
            <p:cNvSpPr txBox="1"/>
            <p:nvPr/>
          </p:nvSpPr>
          <p:spPr>
            <a:xfrm>
              <a:off x="0" y="634577"/>
              <a:ext cx="6705963" cy="3012864"/>
            </a:xfrm>
            <a:prstGeom prst="rect">
              <a:avLst/>
            </a:prstGeom>
          </p:spPr>
          <p:txBody>
            <a:bodyPr lIns="0" tIns="0" rIns="0" bIns="0" rtlCol="0" anchor="t">
              <a:spAutoFit/>
            </a:bodyPr>
            <a:lstStyle/>
            <a:p>
              <a:pPr>
                <a:lnSpc>
                  <a:spcPts val="3619"/>
                </a:lnSpc>
              </a:pPr>
              <a:r>
                <a:rPr lang="en-US" sz="1999" spc="-17">
                  <a:solidFill>
                    <a:srgbClr val="0080BA"/>
                  </a:solidFill>
                  <a:latin typeface="Archer"/>
                </a:rPr>
                <a:t>We look at a number of additional criteria to offer places on the programme. These include:</a:t>
              </a:r>
            </a:p>
            <a:p>
              <a:pPr marL="431799" lvl="1" indent="-215899">
                <a:lnSpc>
                  <a:spcPts val="3619"/>
                </a:lnSpc>
                <a:buFont typeface="Arial"/>
                <a:buChar char="•"/>
              </a:pPr>
              <a:r>
                <a:rPr lang="en-US" sz="1999" spc="-17">
                  <a:solidFill>
                    <a:srgbClr val="0080BA"/>
                  </a:solidFill>
                  <a:latin typeface="Archer"/>
                </a:rPr>
                <a:t>Your background​</a:t>
              </a:r>
            </a:p>
            <a:p>
              <a:pPr marL="431799" lvl="1" indent="-215899">
                <a:lnSpc>
                  <a:spcPts val="3619"/>
                </a:lnSpc>
                <a:buFont typeface="Arial"/>
                <a:buChar char="•"/>
              </a:pPr>
              <a:r>
                <a:rPr lang="en-US" sz="1999" spc="-17">
                  <a:solidFill>
                    <a:srgbClr val="0080BA"/>
                  </a:solidFill>
                  <a:latin typeface="Archer"/>
                </a:rPr>
                <a:t>Your school’s context​</a:t>
              </a:r>
            </a:p>
            <a:p>
              <a:pPr marL="431799" lvl="1" indent="-215899">
                <a:lnSpc>
                  <a:spcPts val="3619"/>
                </a:lnSpc>
                <a:buFont typeface="Arial"/>
                <a:buChar char="•"/>
              </a:pPr>
              <a:r>
                <a:rPr lang="en-US" sz="1999" spc="-17">
                  <a:solidFill>
                    <a:srgbClr val="0080BA"/>
                  </a:solidFill>
                  <a:latin typeface="Archer"/>
                </a:rPr>
                <a:t>Where you live</a:t>
              </a:r>
            </a:p>
          </p:txBody>
        </p:sp>
      </p:grpSp>
      <p:sp>
        <p:nvSpPr>
          <p:cNvPr id="19" name="TextBox 19"/>
          <p:cNvSpPr txBox="1"/>
          <p:nvPr/>
        </p:nvSpPr>
        <p:spPr>
          <a:xfrm>
            <a:off x="3441988" y="1249169"/>
            <a:ext cx="10600799" cy="868680"/>
          </a:xfrm>
          <a:prstGeom prst="rect">
            <a:avLst/>
          </a:prstGeom>
        </p:spPr>
        <p:txBody>
          <a:bodyPr lIns="0" tIns="0" rIns="0" bIns="0" rtlCol="0" anchor="t">
            <a:spAutoFit/>
          </a:bodyPr>
          <a:lstStyle/>
          <a:p>
            <a:pPr algn="ctr">
              <a:lnSpc>
                <a:spcPts val="6660"/>
              </a:lnSpc>
            </a:pPr>
            <a:r>
              <a:rPr lang="en-US" sz="6000" spc="-252">
                <a:solidFill>
                  <a:srgbClr val="064891"/>
                </a:solidFill>
                <a:latin typeface="GothamMedium"/>
              </a:rPr>
              <a:t>Who can apply?</a:t>
            </a:r>
          </a:p>
        </p:txBody>
      </p:sp>
      <p:sp>
        <p:nvSpPr>
          <p:cNvPr id="20" name="TextBox 20"/>
          <p:cNvSpPr txBox="1"/>
          <p:nvPr/>
        </p:nvSpPr>
        <p:spPr>
          <a:xfrm rot="5400000">
            <a:off x="14354583" y="4971098"/>
            <a:ext cx="6958082" cy="344805"/>
          </a:xfrm>
          <a:prstGeom prst="rect">
            <a:avLst/>
          </a:prstGeom>
        </p:spPr>
        <p:txBody>
          <a:bodyPr lIns="0" tIns="0" rIns="0" bIns="0" rtlCol="0" anchor="t">
            <a:spAutoFit/>
          </a:bodyPr>
          <a:lstStyle/>
          <a:p>
            <a:pPr algn="ctr">
              <a:lnSpc>
                <a:spcPts val="2520"/>
              </a:lnSpc>
            </a:pPr>
            <a:r>
              <a:rPr lang="en-US" sz="1800" spc="1171">
                <a:solidFill>
                  <a:srgbClr val="464485"/>
                </a:solidFill>
                <a:latin typeface="Archer Bold"/>
              </a:rPr>
              <a:t>SUTTON TRUST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AutoShape 2"/>
          <p:cNvSpPr/>
          <p:nvPr/>
        </p:nvSpPr>
        <p:spPr>
          <a:xfrm rot="-5400000">
            <a:off x="12125325" y="5133975"/>
            <a:ext cx="10287000" cy="0"/>
          </a:xfrm>
          <a:prstGeom prst="line">
            <a:avLst/>
          </a:prstGeom>
          <a:ln w="19050" cap="rnd">
            <a:solidFill>
              <a:srgbClr val="0080BA"/>
            </a:solidFill>
            <a:prstDash val="solid"/>
            <a:headEnd type="none" w="sm" len="sm"/>
            <a:tailEnd type="none" w="sm" len="sm"/>
          </a:ln>
        </p:spPr>
      </p:sp>
      <p:sp>
        <p:nvSpPr>
          <p:cNvPr id="3" name="AutoShape 3"/>
          <p:cNvSpPr/>
          <p:nvPr/>
        </p:nvSpPr>
        <p:spPr>
          <a:xfrm rot="-5400000">
            <a:off x="-1986254" y="5133975"/>
            <a:ext cx="10287000" cy="0"/>
          </a:xfrm>
          <a:prstGeom prst="line">
            <a:avLst/>
          </a:prstGeom>
          <a:ln w="19050" cap="rnd">
            <a:solidFill>
              <a:srgbClr val="0080BA"/>
            </a:solidFill>
            <a:prstDash val="solid"/>
            <a:headEnd type="none" w="sm" len="sm"/>
            <a:tailEnd type="none" w="sm" len="sm"/>
          </a:ln>
        </p:spPr>
      </p:sp>
      <p:sp>
        <p:nvSpPr>
          <p:cNvPr id="4" name="AutoShape 4"/>
          <p:cNvSpPr/>
          <p:nvPr/>
        </p:nvSpPr>
        <p:spPr>
          <a:xfrm>
            <a:off x="3147721" y="4343395"/>
            <a:ext cx="14102054" cy="0"/>
          </a:xfrm>
          <a:prstGeom prst="line">
            <a:avLst/>
          </a:prstGeom>
          <a:ln w="19050" cap="rnd">
            <a:solidFill>
              <a:srgbClr val="0080BA"/>
            </a:solidFill>
            <a:prstDash val="solid"/>
            <a:headEnd type="none" w="sm" len="sm"/>
            <a:tailEnd type="none" w="sm" len="sm"/>
          </a:ln>
        </p:spPr>
      </p:sp>
      <p:grpSp>
        <p:nvGrpSpPr>
          <p:cNvPr id="5" name="Group 5"/>
          <p:cNvGrpSpPr>
            <a:grpSpLocks noChangeAspect="1"/>
          </p:cNvGrpSpPr>
          <p:nvPr/>
        </p:nvGrpSpPr>
        <p:grpSpPr>
          <a:xfrm>
            <a:off x="4771042" y="2960943"/>
            <a:ext cx="2184734" cy="2764903"/>
            <a:chOff x="0" y="0"/>
            <a:chExt cx="6021070" cy="7620000"/>
          </a:xfrm>
        </p:grpSpPr>
        <p:sp>
          <p:nvSpPr>
            <p:cNvPr id="6" name="Freeform 6"/>
            <p:cNvSpPr/>
            <p:nvPr/>
          </p:nvSpPr>
          <p:spPr>
            <a:xfrm>
              <a:off x="-148720" y="-6106"/>
              <a:ext cx="6319781" cy="7632211"/>
            </a:xfrm>
            <a:custGeom>
              <a:avLst/>
              <a:gdLst/>
              <a:ahLst/>
              <a:cxnLst/>
              <a:rect l="l" t="t" r="r" b="b"/>
              <a:pathLst>
                <a:path w="6319781" h="7632211">
                  <a:moveTo>
                    <a:pt x="3159890" y="6106"/>
                  </a:moveTo>
                  <a:cubicBezTo>
                    <a:pt x="2080895" y="0"/>
                    <a:pt x="1081791" y="724844"/>
                    <a:pt x="540895" y="1906170"/>
                  </a:cubicBezTo>
                  <a:cubicBezTo>
                    <a:pt x="0" y="3087497"/>
                    <a:pt x="0" y="4544715"/>
                    <a:pt x="540895" y="5726042"/>
                  </a:cubicBezTo>
                  <a:cubicBezTo>
                    <a:pt x="1081791" y="6907368"/>
                    <a:pt x="2080895" y="7632212"/>
                    <a:pt x="3159890" y="7626106"/>
                  </a:cubicBezTo>
                  <a:cubicBezTo>
                    <a:pt x="4238885" y="7632212"/>
                    <a:pt x="5237990" y="6907368"/>
                    <a:pt x="5778885" y="5726042"/>
                  </a:cubicBezTo>
                  <a:cubicBezTo>
                    <a:pt x="6319781" y="4544715"/>
                    <a:pt x="6319781" y="3087497"/>
                    <a:pt x="5778885" y="1906170"/>
                  </a:cubicBezTo>
                  <a:cubicBezTo>
                    <a:pt x="5237990" y="724844"/>
                    <a:pt x="4238885" y="0"/>
                    <a:pt x="3159890" y="6106"/>
                  </a:cubicBezTo>
                  <a:close/>
                </a:path>
              </a:pathLst>
            </a:custGeom>
            <a:blipFill>
              <a:blip r:embed="rId2" cstate="email">
                <a:extLst>
                  <a:ext uri="{28A0092B-C50C-407E-A947-70E740481C1C}">
                    <a14:useLocalDpi xmlns:a14="http://schemas.microsoft.com/office/drawing/2010/main"/>
                  </a:ext>
                </a:extLst>
              </a:blip>
              <a:stretch>
                <a:fillRect/>
              </a:stretch>
            </a:blipFill>
          </p:spPr>
        </p:sp>
      </p:grpSp>
      <p:grpSp>
        <p:nvGrpSpPr>
          <p:cNvPr id="7" name="Group 7"/>
          <p:cNvGrpSpPr>
            <a:grpSpLocks noChangeAspect="1"/>
          </p:cNvGrpSpPr>
          <p:nvPr/>
        </p:nvGrpSpPr>
        <p:grpSpPr>
          <a:xfrm>
            <a:off x="9397563" y="2960943"/>
            <a:ext cx="2184734" cy="2764903"/>
            <a:chOff x="0" y="0"/>
            <a:chExt cx="6021070" cy="7620000"/>
          </a:xfrm>
        </p:grpSpPr>
        <p:sp>
          <p:nvSpPr>
            <p:cNvPr id="8" name="Freeform 8"/>
            <p:cNvSpPr/>
            <p:nvPr/>
          </p:nvSpPr>
          <p:spPr>
            <a:xfrm>
              <a:off x="-148720" y="-6106"/>
              <a:ext cx="6319781" cy="7632211"/>
            </a:xfrm>
            <a:custGeom>
              <a:avLst/>
              <a:gdLst/>
              <a:ahLst/>
              <a:cxnLst/>
              <a:rect l="l" t="t" r="r" b="b"/>
              <a:pathLst>
                <a:path w="6319781" h="7632211">
                  <a:moveTo>
                    <a:pt x="3159890" y="6106"/>
                  </a:moveTo>
                  <a:cubicBezTo>
                    <a:pt x="2080895" y="0"/>
                    <a:pt x="1081791" y="724844"/>
                    <a:pt x="540895" y="1906170"/>
                  </a:cubicBezTo>
                  <a:cubicBezTo>
                    <a:pt x="0" y="3087497"/>
                    <a:pt x="0" y="4544715"/>
                    <a:pt x="540895" y="5726042"/>
                  </a:cubicBezTo>
                  <a:cubicBezTo>
                    <a:pt x="1081791" y="6907368"/>
                    <a:pt x="2080895" y="7632212"/>
                    <a:pt x="3159890" y="7626106"/>
                  </a:cubicBezTo>
                  <a:cubicBezTo>
                    <a:pt x="4238885" y="7632212"/>
                    <a:pt x="5237990" y="6907368"/>
                    <a:pt x="5778885" y="5726042"/>
                  </a:cubicBezTo>
                  <a:cubicBezTo>
                    <a:pt x="6319781" y="4544715"/>
                    <a:pt x="6319781" y="3087497"/>
                    <a:pt x="5778885" y="1906170"/>
                  </a:cubicBezTo>
                  <a:cubicBezTo>
                    <a:pt x="5237990" y="724844"/>
                    <a:pt x="4238885" y="0"/>
                    <a:pt x="3159890" y="6106"/>
                  </a:cubicBezTo>
                  <a:close/>
                </a:path>
              </a:pathLst>
            </a:custGeom>
            <a:blipFill>
              <a:blip r:embed="rId3" cstate="email">
                <a:extLst>
                  <a:ext uri="{28A0092B-C50C-407E-A947-70E740481C1C}">
                    <a14:useLocalDpi xmlns:a14="http://schemas.microsoft.com/office/drawing/2010/main"/>
                  </a:ext>
                </a:extLst>
              </a:blip>
              <a:stretch>
                <a:fillRect/>
              </a:stretch>
            </a:blipFill>
          </p:spPr>
        </p:sp>
      </p:grpSp>
      <p:grpSp>
        <p:nvGrpSpPr>
          <p:cNvPr id="9" name="Group 9"/>
          <p:cNvGrpSpPr/>
          <p:nvPr/>
        </p:nvGrpSpPr>
        <p:grpSpPr>
          <a:xfrm>
            <a:off x="3719912" y="4276452"/>
            <a:ext cx="152934" cy="15293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64485"/>
            </a:solidFill>
          </p:spPr>
        </p:sp>
      </p:grpSp>
      <p:grpSp>
        <p:nvGrpSpPr>
          <p:cNvPr id="11" name="Group 11"/>
          <p:cNvGrpSpPr/>
          <p:nvPr/>
        </p:nvGrpSpPr>
        <p:grpSpPr>
          <a:xfrm>
            <a:off x="8346433" y="4276452"/>
            <a:ext cx="152934" cy="15293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64485"/>
            </a:solidFill>
          </p:spPr>
        </p:sp>
      </p:grpSp>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3719912" y="874023"/>
            <a:ext cx="1051130" cy="1051130"/>
          </a:xfrm>
          <a:prstGeom prst="rect">
            <a:avLst/>
          </a:prstGeom>
        </p:spPr>
      </p:pic>
      <p:grpSp>
        <p:nvGrpSpPr>
          <p:cNvPr id="14" name="Group 14"/>
          <p:cNvGrpSpPr>
            <a:grpSpLocks noChangeAspect="1"/>
          </p:cNvGrpSpPr>
          <p:nvPr/>
        </p:nvGrpSpPr>
        <p:grpSpPr>
          <a:xfrm>
            <a:off x="14024084" y="2960943"/>
            <a:ext cx="2184734" cy="2764903"/>
            <a:chOff x="0" y="0"/>
            <a:chExt cx="6021070" cy="7620000"/>
          </a:xfrm>
        </p:grpSpPr>
        <p:sp>
          <p:nvSpPr>
            <p:cNvPr id="15" name="Freeform 15"/>
            <p:cNvSpPr/>
            <p:nvPr/>
          </p:nvSpPr>
          <p:spPr>
            <a:xfrm>
              <a:off x="-148720" y="-6106"/>
              <a:ext cx="6319781" cy="7632211"/>
            </a:xfrm>
            <a:custGeom>
              <a:avLst/>
              <a:gdLst/>
              <a:ahLst/>
              <a:cxnLst/>
              <a:rect l="l" t="t" r="r" b="b"/>
              <a:pathLst>
                <a:path w="6319781" h="7632211">
                  <a:moveTo>
                    <a:pt x="3159890" y="6106"/>
                  </a:moveTo>
                  <a:cubicBezTo>
                    <a:pt x="2080895" y="0"/>
                    <a:pt x="1081791" y="724844"/>
                    <a:pt x="540895" y="1906170"/>
                  </a:cubicBezTo>
                  <a:cubicBezTo>
                    <a:pt x="0" y="3087497"/>
                    <a:pt x="0" y="4544715"/>
                    <a:pt x="540895" y="5726042"/>
                  </a:cubicBezTo>
                  <a:cubicBezTo>
                    <a:pt x="1081791" y="6907368"/>
                    <a:pt x="2080895" y="7632212"/>
                    <a:pt x="3159890" y="7626106"/>
                  </a:cubicBezTo>
                  <a:cubicBezTo>
                    <a:pt x="4238885" y="7632212"/>
                    <a:pt x="5237990" y="6907368"/>
                    <a:pt x="5778885" y="5726042"/>
                  </a:cubicBezTo>
                  <a:cubicBezTo>
                    <a:pt x="6319781" y="4544715"/>
                    <a:pt x="6319781" y="3087497"/>
                    <a:pt x="5778885" y="1906170"/>
                  </a:cubicBezTo>
                  <a:cubicBezTo>
                    <a:pt x="5237990" y="724844"/>
                    <a:pt x="4238885" y="0"/>
                    <a:pt x="3159890" y="6106"/>
                  </a:cubicBezTo>
                  <a:close/>
                </a:path>
              </a:pathLst>
            </a:custGeom>
            <a:blipFill>
              <a:blip r:embed="rId6" cstate="email">
                <a:extLst>
                  <a:ext uri="{28A0092B-C50C-407E-A947-70E740481C1C}">
                    <a14:useLocalDpi xmlns:a14="http://schemas.microsoft.com/office/drawing/2010/main"/>
                  </a:ext>
                </a:extLst>
              </a:blip>
              <a:stretch>
                <a:fillRect l="223"/>
              </a:stretch>
            </a:blipFill>
          </p:spPr>
        </p:sp>
      </p:grpSp>
      <p:grpSp>
        <p:nvGrpSpPr>
          <p:cNvPr id="16" name="Group 16"/>
          <p:cNvGrpSpPr/>
          <p:nvPr/>
        </p:nvGrpSpPr>
        <p:grpSpPr>
          <a:xfrm>
            <a:off x="12972954" y="4276452"/>
            <a:ext cx="152934" cy="152934"/>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64485"/>
            </a:solidFill>
          </p:spPr>
        </p:sp>
      </p:grpSp>
      <p:pic>
        <p:nvPicPr>
          <p:cNvPr id="18" name="Picture 1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4899845" y="488046"/>
            <a:ext cx="1823085" cy="1823085"/>
          </a:xfrm>
          <a:prstGeom prst="rect">
            <a:avLst/>
          </a:prstGeom>
        </p:spPr>
      </p:pic>
      <p:sp>
        <p:nvSpPr>
          <p:cNvPr id="19" name="TextBox 19"/>
          <p:cNvSpPr txBox="1"/>
          <p:nvPr/>
        </p:nvSpPr>
        <p:spPr>
          <a:xfrm>
            <a:off x="4245477" y="6322793"/>
            <a:ext cx="3235864" cy="1845310"/>
          </a:xfrm>
          <a:prstGeom prst="rect">
            <a:avLst/>
          </a:prstGeom>
        </p:spPr>
        <p:txBody>
          <a:bodyPr lIns="0" tIns="0" rIns="0" bIns="0" rtlCol="0" anchor="t">
            <a:spAutoFit/>
          </a:bodyPr>
          <a:lstStyle/>
          <a:p>
            <a:pPr>
              <a:lnSpc>
                <a:spcPts val="3619"/>
              </a:lnSpc>
            </a:pPr>
            <a:r>
              <a:rPr lang="en-US" sz="1999" spc="-17">
                <a:solidFill>
                  <a:srgbClr val="0080BA"/>
                </a:solidFill>
                <a:latin typeface="Archer"/>
              </a:rPr>
              <a:t>Discover which programme is right for you and apply at https://www.suttontrust.com/our-programmes/</a:t>
            </a:r>
          </a:p>
        </p:txBody>
      </p:sp>
      <p:sp>
        <p:nvSpPr>
          <p:cNvPr id="20" name="TextBox 20"/>
          <p:cNvSpPr txBox="1"/>
          <p:nvPr/>
        </p:nvSpPr>
        <p:spPr>
          <a:xfrm>
            <a:off x="8943957" y="6320031"/>
            <a:ext cx="3235864" cy="2302510"/>
          </a:xfrm>
          <a:prstGeom prst="rect">
            <a:avLst/>
          </a:prstGeom>
        </p:spPr>
        <p:txBody>
          <a:bodyPr lIns="0" tIns="0" rIns="0" bIns="0" rtlCol="0" anchor="t">
            <a:spAutoFit/>
          </a:bodyPr>
          <a:lstStyle/>
          <a:p>
            <a:pPr>
              <a:lnSpc>
                <a:spcPts val="3619"/>
              </a:lnSpc>
            </a:pPr>
            <a:r>
              <a:rPr lang="en-US" sz="1999" spc="-17">
                <a:solidFill>
                  <a:srgbClr val="0080BA"/>
                </a:solidFill>
                <a:latin typeface="Archer"/>
              </a:rPr>
              <a:t>Complete the online application form at apply.suttontrust.com ahead of the deadline listed on The Sutton Trust website.</a:t>
            </a:r>
          </a:p>
        </p:txBody>
      </p:sp>
      <p:sp>
        <p:nvSpPr>
          <p:cNvPr id="21" name="TextBox 21"/>
          <p:cNvSpPr txBox="1"/>
          <p:nvPr/>
        </p:nvSpPr>
        <p:spPr>
          <a:xfrm rot="-5400000">
            <a:off x="-2613660" y="4709160"/>
            <a:ext cx="8229600" cy="868680"/>
          </a:xfrm>
          <a:prstGeom prst="rect">
            <a:avLst/>
          </a:prstGeom>
        </p:spPr>
        <p:txBody>
          <a:bodyPr lIns="0" tIns="0" rIns="0" bIns="0" rtlCol="0" anchor="t">
            <a:spAutoFit/>
          </a:bodyPr>
          <a:lstStyle/>
          <a:p>
            <a:pPr algn="ctr">
              <a:lnSpc>
                <a:spcPts val="6660"/>
              </a:lnSpc>
            </a:pPr>
            <a:r>
              <a:rPr lang="en-US" sz="6000" spc="-252">
                <a:solidFill>
                  <a:srgbClr val="464485"/>
                </a:solidFill>
                <a:latin typeface="GothamMedium"/>
              </a:rPr>
              <a:t>How do I apply?</a:t>
            </a:r>
          </a:p>
        </p:txBody>
      </p:sp>
      <p:sp>
        <p:nvSpPr>
          <p:cNvPr id="22" name="TextBox 22"/>
          <p:cNvSpPr txBox="1"/>
          <p:nvPr/>
        </p:nvSpPr>
        <p:spPr>
          <a:xfrm rot="5400000">
            <a:off x="14354583" y="4971098"/>
            <a:ext cx="6958082" cy="344805"/>
          </a:xfrm>
          <a:prstGeom prst="rect">
            <a:avLst/>
          </a:prstGeom>
        </p:spPr>
        <p:txBody>
          <a:bodyPr lIns="0" tIns="0" rIns="0" bIns="0" rtlCol="0" anchor="t">
            <a:spAutoFit/>
          </a:bodyPr>
          <a:lstStyle/>
          <a:p>
            <a:pPr algn="ctr">
              <a:lnSpc>
                <a:spcPts val="2520"/>
              </a:lnSpc>
            </a:pPr>
            <a:r>
              <a:rPr lang="en-US" sz="1800" spc="1171">
                <a:solidFill>
                  <a:srgbClr val="464485"/>
                </a:solidFill>
                <a:latin typeface="Archer Bold"/>
              </a:rPr>
              <a:t>SUTTON TRUST</a:t>
            </a:r>
          </a:p>
        </p:txBody>
      </p:sp>
      <p:sp>
        <p:nvSpPr>
          <p:cNvPr id="23" name="TextBox 23"/>
          <p:cNvSpPr txBox="1"/>
          <p:nvPr/>
        </p:nvSpPr>
        <p:spPr>
          <a:xfrm>
            <a:off x="13642436" y="6320031"/>
            <a:ext cx="3235864" cy="2759710"/>
          </a:xfrm>
          <a:prstGeom prst="rect">
            <a:avLst/>
          </a:prstGeom>
        </p:spPr>
        <p:txBody>
          <a:bodyPr lIns="0" tIns="0" rIns="0" bIns="0" rtlCol="0" anchor="t">
            <a:spAutoFit/>
          </a:bodyPr>
          <a:lstStyle/>
          <a:p>
            <a:pPr>
              <a:lnSpc>
                <a:spcPts val="3619"/>
              </a:lnSpc>
            </a:pPr>
            <a:r>
              <a:rPr lang="en-US" sz="1999" spc="-17">
                <a:solidFill>
                  <a:srgbClr val="0080BA"/>
                </a:solidFill>
                <a:latin typeface="Archer"/>
              </a:rPr>
              <a:t>You will hear from your university or the Trust within a couple of weeks of applications closing to confirm whether you have a place.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1279</Words>
  <Application>Microsoft Office PowerPoint</Application>
  <PresentationFormat>Custom</PresentationFormat>
  <Paragraphs>130</Paragraphs>
  <Slides>10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Archer Italics</vt:lpstr>
      <vt:lpstr>Archer Bold Italics</vt:lpstr>
      <vt:lpstr>Archer Bold</vt:lpstr>
      <vt:lpstr>GothamMedium Bold</vt:lpstr>
      <vt:lpstr>Archer</vt:lpstr>
      <vt:lpstr>Calibri</vt:lpstr>
      <vt:lpstr>GothamMedium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Programmes presentation for teachers</dc:title>
  <cp:lastModifiedBy>Alexandra Floe</cp:lastModifiedBy>
  <cp:revision>2</cp:revision>
  <dcterms:created xsi:type="dcterms:W3CDTF">2006-08-16T00:00:00Z</dcterms:created>
  <dcterms:modified xsi:type="dcterms:W3CDTF">2023-04-28T17:19:18Z</dcterms:modified>
  <dc:identifier>DAFMHHLqgcA</dc:identifier>
</cp:coreProperties>
</file>