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20"/>
  </p:notesMasterIdLst>
  <p:handoutMasterIdLst>
    <p:handoutMasterId r:id="rId21"/>
  </p:handoutMasterIdLst>
  <p:sldIdLst>
    <p:sldId id="257" r:id="rId2"/>
    <p:sldId id="281" r:id="rId3"/>
    <p:sldId id="282" r:id="rId4"/>
    <p:sldId id="283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303" r:id="rId14"/>
    <p:sldId id="302" r:id="rId15"/>
    <p:sldId id="304" r:id="rId16"/>
    <p:sldId id="305" r:id="rId17"/>
    <p:sldId id="306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ke Halterbeck" initials="MH" lastIdx="1" clrIdx="0">
    <p:extLst>
      <p:ext uri="{19B8F6BF-5375-455C-9EA6-DF929625EA0E}">
        <p15:presenceInfo xmlns:p15="http://schemas.microsoft.com/office/powerpoint/2012/main" userId="S-1-5-21-187996549-3105301312-1254278389-13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6A1"/>
    <a:srgbClr val="0B5ED7"/>
    <a:srgbClr val="06357A"/>
    <a:srgbClr val="5D9BF7"/>
    <a:srgbClr val="96BEFA"/>
    <a:srgbClr val="C9DEFC"/>
    <a:srgbClr val="7F7F7F"/>
    <a:srgbClr val="CF3E3E"/>
    <a:srgbClr val="D9D9D9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7" d="100"/>
          <a:sy n="87" d="100"/>
        </p:scale>
        <p:origin x="13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5C59E-13E0-4F33-A23E-96EE5F669CA5}" type="datetimeFigureOut">
              <a:rPr lang="en-GB" smtClean="0"/>
              <a:pPr/>
              <a:t>13/11/2017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78392-30A4-49BA-BD5C-2AE5F68E9D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423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F05F9-2934-4F28-8BB4-30ECCB2F19EE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8822-C42E-426D-B569-6B55D6CDE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39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4282" y="980728"/>
            <a:ext cx="4501734" cy="5544616"/>
          </a:xfrm>
        </p:spPr>
        <p:txBody>
          <a:bodyPr/>
          <a:lstStyle>
            <a:lvl1pPr eaLnBrk="1" latinLnBrk="0" hangingPunct="1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Click to add text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16" y="980728"/>
            <a:ext cx="4248472" cy="5544616"/>
          </a:xfrm>
        </p:spPr>
        <p:txBody>
          <a:bodyPr anchor="ctr"/>
          <a:lstStyle>
            <a:lvl1pPr algn="ctr" eaLnBrk="1" latinLnBrk="0" hangingPunct="1">
              <a:buFontTx/>
              <a:buNone/>
              <a:defRPr sz="2000" baseline="0"/>
            </a:lvl1pPr>
            <a:lvl2pPr eaLnBrk="1" latinLnBrk="0" hangingPunct="1">
              <a:defRPr sz="1800"/>
            </a:lvl2pPr>
            <a:lvl3pPr eaLnBrk="1" latinLnBrk="0" hangingPunct="1">
              <a:defRPr sz="1600"/>
            </a:lvl3pPr>
            <a:lvl4pPr eaLnBrk="1" latinLnBrk="0" hangingPunct="1">
              <a:defRPr sz="1400"/>
            </a:lvl4pPr>
            <a:lvl5pPr eaLnBrk="1" latinLnBrk="0" hangingPunct="1">
              <a:defRPr sz="1200"/>
            </a:lvl5pPr>
          </a:lstStyle>
          <a:p>
            <a:pPr lvl="0" eaLnBrk="1" latinLnBrk="0" hangingPunct="1"/>
            <a:r>
              <a:rPr kumimoji="0" lang="en-US" dirty="0"/>
              <a:t>Paste in or click to add Object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69E-4468-41D9-901A-C039DBFF19A5}" type="datetime1">
              <a:rPr lang="en-GB" smtClean="0"/>
              <a:t>13/11/2017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D55-315E-4238-8202-58A80C830F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C60-5BA8-4E40-A1EF-032E0C968605}" type="datetime1">
              <a:rPr lang="en-GB" smtClean="0"/>
              <a:t>13/11/2017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D55-315E-4238-8202-58A80C830F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 rot="16200000">
            <a:off x="-2764607" y="2981221"/>
            <a:ext cx="6312764" cy="583586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06357A"/>
                </a:solidFill>
              </a:defRPr>
            </a:lvl1pPr>
          </a:lstStyle>
          <a:p>
            <a:r>
              <a:rPr kumimoji="0" lang="en-US" dirty="0"/>
              <a:t>Slide title</a:t>
            </a:r>
          </a:p>
        </p:txBody>
      </p:sp>
      <p:pic>
        <p:nvPicPr>
          <p:cNvPr id="3074" name="Picture 2" descr="C:\Users\gsadlier\AppData\Local\Microsoft\Windows\Temporary Internet Files\Content.Outlook\NKOZXTZL\LE Map V light grey (3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2180481"/>
            <a:ext cx="3981997" cy="4662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(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 descr="LE Map V light gre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78217" y="0"/>
            <a:ext cx="5854927" cy="685476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11728" t="18109" r="11108" b="17845"/>
          <a:stretch>
            <a:fillRect/>
          </a:stretch>
        </p:blipFill>
        <p:spPr bwMode="auto">
          <a:xfrm>
            <a:off x="141267" y="6242643"/>
            <a:ext cx="102282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 rot="16200000">
            <a:off x="-2488545" y="2993191"/>
            <a:ext cx="5760640" cy="583586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06357A"/>
                </a:solidFill>
              </a:defRPr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4936" y="112440"/>
            <a:ext cx="476624" cy="263696"/>
          </a:xfrm>
        </p:spPr>
        <p:txBody>
          <a:bodyPr/>
          <a:lstStyle/>
          <a:p>
            <a:fld id="{5ACC0D55-315E-4238-8202-58A80C830F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(Contac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4282" y="3933056"/>
            <a:ext cx="5221814" cy="492443"/>
          </a:xfrm>
          <a:solidFill>
            <a:schemeClr val="bg1">
              <a:alpha val="50000"/>
            </a:schemeClr>
          </a:solidFill>
        </p:spPr>
        <p:txBody>
          <a:bodyPr vert="horz" wrap="square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b="1" kern="1200">
                <a:solidFill>
                  <a:srgbClr val="06357A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Contact details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9512" y="4667652"/>
            <a:ext cx="2736304" cy="1785684"/>
          </a:xfrm>
        </p:spPr>
        <p:txBody>
          <a:bodyPr wrap="square" anchor="t">
            <a:noAutofit/>
          </a:bodyPr>
          <a:lstStyle>
            <a:lvl1pPr marL="45720" indent="0">
              <a:buNone/>
              <a:defRPr sz="2400" b="0" baseline="0">
                <a:solidFill>
                  <a:srgbClr val="06357A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6357A"/>
              </a:buClr>
              <a:buSzTx/>
              <a:buFont typeface="Georgia"/>
              <a:buNone/>
              <a:tabLst/>
              <a:defRPr/>
            </a:pPr>
            <a:r>
              <a:rPr lang="en-GB" sz="1600" b="1" dirty="0"/>
              <a:t>Name, Position, Phone, Email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4EAC-BC12-4435-BD74-BC1E884D7EA9}" type="datetime1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D55-315E-4238-8202-58A80C830F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14282" y="404664"/>
            <a:ext cx="6805990" cy="1080120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6357A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131840" y="4662661"/>
            <a:ext cx="2736304" cy="1785684"/>
          </a:xfrm>
        </p:spPr>
        <p:txBody>
          <a:bodyPr wrap="square" anchor="t">
            <a:noAutofit/>
          </a:bodyPr>
          <a:lstStyle>
            <a:lvl1pPr marL="4572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6357A"/>
              </a:buClr>
              <a:buSzTx/>
              <a:buFont typeface="Georgia"/>
              <a:buNone/>
              <a:tabLst/>
              <a:defRPr sz="2400" b="0" baseline="0">
                <a:solidFill>
                  <a:srgbClr val="06357A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6357A"/>
              </a:buClr>
              <a:buSzTx/>
              <a:buFont typeface="Georgia"/>
              <a:buNone/>
              <a:tabLst/>
              <a:defRPr/>
            </a:pPr>
            <a:r>
              <a:rPr lang="en-GB" sz="1600" b="1" dirty="0"/>
              <a:t>Name, Position, Phone, Email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084168" y="4667652"/>
            <a:ext cx="2736304" cy="1785684"/>
          </a:xfrm>
        </p:spPr>
        <p:txBody>
          <a:bodyPr wrap="square" anchor="t">
            <a:noAutofit/>
          </a:bodyPr>
          <a:lstStyle>
            <a:lvl1pPr marL="4572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6357A"/>
              </a:buClr>
              <a:buSzTx/>
              <a:buFont typeface="Georgia"/>
              <a:buNone/>
              <a:tabLst/>
              <a:defRPr sz="2400" b="0" baseline="0">
                <a:solidFill>
                  <a:srgbClr val="06357A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6357A"/>
              </a:buClr>
              <a:buSzTx/>
              <a:buFont typeface="Georgia"/>
              <a:buNone/>
              <a:tabLst/>
              <a:defRPr/>
            </a:pPr>
            <a:r>
              <a:rPr lang="en-GB" sz="1600" b="1" dirty="0"/>
              <a:t>Name, Position, Phone, Email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(Navy)">
    <p:bg>
      <p:bgPr>
        <a:solidFill>
          <a:srgbClr val="063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gsadlier\Desktop\Logo &amp; Templates\Maps\LE-Map-White-L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1000" contrast="-15000"/>
          </a:blip>
          <a:srcRect/>
          <a:stretch>
            <a:fillRect/>
          </a:stretch>
        </p:blipFill>
        <p:spPr bwMode="auto">
          <a:xfrm>
            <a:off x="3275856" y="0"/>
            <a:ext cx="5862068" cy="6858000"/>
          </a:xfrm>
          <a:prstGeom prst="rect">
            <a:avLst/>
          </a:prstGeom>
          <a:noFill/>
        </p:spPr>
      </p:pic>
      <p:sp>
        <p:nvSpPr>
          <p:cNvPr id="1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44194" y="260648"/>
            <a:ext cx="6912768" cy="3382059"/>
          </a:xfrm>
          <a:noFill/>
        </p:spPr>
        <p:txBody>
          <a:bodyPr vert="horz" wrap="square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6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kumimoji="0" lang="en-US" dirty="0"/>
              <a:t>Presentation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13019" y="3661757"/>
            <a:ext cx="6943943" cy="1994728"/>
          </a:xfrm>
          <a:noFill/>
        </p:spPr>
        <p:txBody>
          <a:bodyPr wrap="square" anchor="t">
            <a:noAutofit/>
          </a:bodyPr>
          <a:lstStyle>
            <a:lvl1pPr marL="45720" indent="0">
              <a:buNone/>
              <a:defRPr sz="2400" b="0" baseline="0">
                <a:solidFill>
                  <a:srgbClr val="A6A6A6"/>
                </a:solidFill>
                <a:latin typeface="+mj-l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Subtitle, Client, Location, Date</a:t>
            </a:r>
          </a:p>
        </p:txBody>
      </p:sp>
      <p:sp>
        <p:nvSpPr>
          <p:cNvPr id="1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115616" y="0"/>
            <a:ext cx="1043608" cy="263803"/>
          </a:xfrm>
          <a:noFill/>
        </p:spPr>
        <p:txBody>
          <a:bodyPr/>
          <a:lstStyle>
            <a:lvl1pPr algn="l">
              <a:defRPr/>
            </a:lvl1pPr>
          </a:lstStyle>
          <a:p>
            <a:fld id="{A0EFC881-E4B4-43BC-BDF1-75B8913B20D9}" type="datetime1">
              <a:rPr lang="en-GB" smtClean="0"/>
              <a:t>13/11/2017</a:t>
            </a:fld>
            <a:endParaRPr lang="en-GB" dirty="0"/>
          </a:p>
        </p:txBody>
      </p:sp>
      <p:pic>
        <p:nvPicPr>
          <p:cNvPr id="1026" name="Picture 2" descr="C:\Users\gsadlier\Desktop\Logo &amp; Templates\LE logo inverse\LE-Logo-White-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38" y="5742782"/>
            <a:ext cx="2195417" cy="98812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(Grey)"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gsadlier\Desktop\Logo &amp; Templates\Maps\LE-Map-White-L.pn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lum bright="-43000"/>
          </a:blip>
          <a:srcRect/>
          <a:stretch>
            <a:fillRect/>
          </a:stretch>
        </p:blipFill>
        <p:spPr bwMode="auto">
          <a:xfrm>
            <a:off x="3275856" y="0"/>
            <a:ext cx="5862068" cy="6858000"/>
          </a:xfrm>
          <a:prstGeom prst="rect">
            <a:avLst/>
          </a:prstGeom>
          <a:noFill/>
        </p:spPr>
      </p:pic>
      <p:sp>
        <p:nvSpPr>
          <p:cNvPr id="1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44194" y="260648"/>
            <a:ext cx="6912768" cy="3382059"/>
          </a:xfrm>
          <a:noFill/>
        </p:spPr>
        <p:txBody>
          <a:bodyPr vert="horz" wrap="square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600" b="1" kern="1200" baseline="0">
                <a:solidFill>
                  <a:srgbClr val="06357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kumimoji="0" lang="en-US" dirty="0"/>
              <a:t>Presentation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13019" y="3661757"/>
            <a:ext cx="6943943" cy="1994728"/>
          </a:xfrm>
          <a:noFill/>
        </p:spPr>
        <p:txBody>
          <a:bodyPr wrap="square" anchor="t">
            <a:noAutofit/>
          </a:bodyPr>
          <a:lstStyle>
            <a:lvl1pPr marL="45720" indent="0">
              <a:buNone/>
              <a:defRPr sz="2400" b="0" baseline="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Subtitle, Client, Location, Date</a:t>
            </a:r>
          </a:p>
        </p:txBody>
      </p:sp>
      <p:sp>
        <p:nvSpPr>
          <p:cNvPr id="1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115616" y="0"/>
            <a:ext cx="1043608" cy="263803"/>
          </a:xfrm>
          <a:noFill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C2CA61A-ED34-48DF-8323-E22797F9E5C6}" type="datetime1">
              <a:rPr lang="en-GB" smtClean="0"/>
              <a:t>13/11/2017</a:t>
            </a:fld>
            <a:endParaRPr lang="en-GB" dirty="0"/>
          </a:p>
        </p:txBody>
      </p:sp>
      <p:pic>
        <p:nvPicPr>
          <p:cNvPr id="7" name="Picture 2" descr="C:\Users\gsadlier\Desktop\Logo &amp; Templates\LE logo inverse\LE-Logo-White-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38" y="5742782"/>
            <a:ext cx="2195417" cy="98812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4282" y="4351031"/>
            <a:ext cx="5293822" cy="492443"/>
          </a:xfrm>
          <a:solidFill>
            <a:schemeClr val="bg1">
              <a:alpha val="50000"/>
            </a:schemeClr>
          </a:solidFill>
        </p:spPr>
        <p:txBody>
          <a:bodyPr vert="horz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b="1" kern="1200">
                <a:solidFill>
                  <a:srgbClr val="06357A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9512" y="4867286"/>
            <a:ext cx="5328592" cy="323165"/>
          </a:xfrm>
        </p:spPr>
        <p:txBody>
          <a:bodyPr wrap="square" anchor="t">
            <a:spAutoFit/>
          </a:bodyPr>
          <a:lstStyle>
            <a:lvl1pPr marL="45720" indent="0">
              <a:buNone/>
              <a:defRPr sz="2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8DC7-102E-41D8-8493-47EB06F223B8}" type="datetime1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D55-315E-4238-8202-58A80C830F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lang="en-US" dirty="0"/>
              <a:t>Click to add text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06BB-727F-4E57-8A2F-F8C5ACBFB266}" type="datetime1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D55-315E-4238-8202-58A80C830F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045" y="990254"/>
            <a:ext cx="8678198" cy="926578"/>
          </a:xfrm>
        </p:spPr>
        <p:txBody>
          <a:bodyPr anchor="ctr"/>
          <a:lstStyle>
            <a:lvl1pPr marL="0" indent="0" algn="ctr" eaLnBrk="1" latinLnBrk="0" hangingPunct="1">
              <a:buFontTx/>
              <a:buNone/>
              <a:defRPr/>
            </a:lvl1pPr>
          </a:lstStyle>
          <a:p>
            <a:pPr lvl="0" eaLnBrk="1" latinLnBrk="0" hangingPunct="1"/>
            <a:r>
              <a:rPr lang="en-US" dirty="0"/>
              <a:t>Key point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236C-5480-4154-B41F-A46F150CAD61}" type="datetime1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D55-315E-4238-8202-58A80C830F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27137" y="1916832"/>
            <a:ext cx="8678198" cy="4608512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pPr lvl="0" eaLnBrk="1" latinLnBrk="0" hangingPunct="1"/>
            <a:r>
              <a:rPr kumimoji="0" lang="en-US" dirty="0"/>
              <a:t>Paste in or click to add Object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l 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4282" y="980728"/>
            <a:ext cx="4281518" cy="55446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Click to add text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980728"/>
            <a:ext cx="4316288" cy="5544616"/>
          </a:xfrm>
        </p:spPr>
        <p:txBody>
          <a:bodyPr/>
          <a:lstStyle>
            <a:lvl1pPr eaLnBrk="1" latinLnBrk="0" hangingPunct="1">
              <a:defRPr sz="2000"/>
            </a:lvl1pPr>
            <a:lvl2pPr eaLnBrk="1" latinLnBrk="0" hangingPunct="1">
              <a:defRPr sz="1800"/>
            </a:lvl2pPr>
            <a:lvl3pPr eaLnBrk="1" latinLnBrk="0" hangingPunct="1">
              <a:defRPr sz="1600"/>
            </a:lvl3pPr>
            <a:lvl4pPr eaLnBrk="1" latinLnBrk="0" hangingPunct="1">
              <a:defRPr sz="1400"/>
            </a:lvl4pPr>
            <a:lvl5pPr eaLnBrk="1" latinLnBrk="0" hangingPunct="1">
              <a:defRPr sz="1200"/>
            </a:lvl5pPr>
          </a:lstStyle>
          <a:p>
            <a:pPr lvl="0" eaLnBrk="1" latinLnBrk="0" hangingPunct="1"/>
            <a:r>
              <a:rPr lang="en-US" dirty="0"/>
              <a:t>Click to add text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A2BE-AFBD-4B6D-8835-6E2D2316263B}" type="datetime1">
              <a:rPr lang="en-GB" smtClean="0"/>
              <a:t>13/11/2017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D55-315E-4238-8202-58A80C830F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&amp; Dual 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4282" y="1916832"/>
            <a:ext cx="4281518" cy="4608512"/>
          </a:xfrm>
        </p:spPr>
        <p:txBody>
          <a:bodyPr/>
          <a:lstStyle>
            <a:lvl1pPr eaLnBrk="1" latinLnBrk="0" hangingPunct="1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Click to add text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916832"/>
            <a:ext cx="4316288" cy="4608512"/>
          </a:xfrm>
        </p:spPr>
        <p:txBody>
          <a:bodyPr/>
          <a:lstStyle>
            <a:lvl1pPr eaLnBrk="1" latinLnBrk="0" hangingPunct="1">
              <a:defRPr sz="2000"/>
            </a:lvl1pPr>
            <a:lvl2pPr eaLnBrk="1" latinLnBrk="0" hangingPunct="1">
              <a:defRPr sz="1800"/>
            </a:lvl2pPr>
            <a:lvl3pPr eaLnBrk="1" latinLnBrk="0" hangingPunct="1">
              <a:defRPr sz="1600"/>
            </a:lvl3pPr>
            <a:lvl4pPr eaLnBrk="1" latinLnBrk="0" hangingPunct="1">
              <a:defRPr sz="1400"/>
            </a:lvl4pPr>
            <a:lvl5pPr eaLnBrk="1" latinLnBrk="0" hangingPunct="1">
              <a:defRPr sz="1200"/>
            </a:lvl5pPr>
          </a:lstStyle>
          <a:p>
            <a:pPr lvl="0" eaLnBrk="1" latinLnBrk="0" hangingPunct="1"/>
            <a:r>
              <a:rPr lang="en-US" dirty="0"/>
              <a:t>Click to add text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A7F7-8307-494F-9066-EC0931745CBD}" type="datetime1">
              <a:rPr lang="en-GB" smtClean="0"/>
              <a:t>13/11/2017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D55-315E-4238-8202-58A80C830F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19044" y="980728"/>
            <a:ext cx="8745443" cy="926578"/>
          </a:xfrm>
        </p:spPr>
        <p:txBody>
          <a:bodyPr anchor="ctr"/>
          <a:lstStyle>
            <a:lvl1pPr marL="0" indent="0" algn="ctr" eaLnBrk="1" latinLnBrk="0" hangingPunct="1">
              <a:buFontTx/>
              <a:buNone/>
              <a:defRPr/>
            </a:lvl1pPr>
          </a:lstStyle>
          <a:p>
            <a:pPr lvl="0" eaLnBrk="1" latinLnBrk="0" hangingPunct="1"/>
            <a:r>
              <a:rPr lang="en-US" dirty="0"/>
              <a:t>Key message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4282" y="980728"/>
            <a:ext cx="4285710" cy="516969"/>
          </a:xfrm>
          <a:solidFill>
            <a:srgbClr val="A6A6A6"/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 algn="ctr">
              <a:buNone/>
              <a:defRPr sz="1900" b="1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0108" y="980728"/>
            <a:ext cx="4286280" cy="516969"/>
          </a:xfrm>
          <a:solidFill>
            <a:srgbClr val="A6A6A6"/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 algn="ctr">
              <a:buNone/>
              <a:defRPr sz="1900" b="1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Heading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14282" y="1556792"/>
            <a:ext cx="4285710" cy="49685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7187" y="1556792"/>
            <a:ext cx="4286280" cy="49685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EF8417-D313-438B-8AD4-E6FA14A92769}" type="datetime1">
              <a:rPr lang="en-GB" smtClean="0"/>
              <a:t>13/11/2017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209600" y="6525344"/>
            <a:ext cx="473968" cy="264458"/>
          </a:xfrm>
        </p:spPr>
        <p:txBody>
          <a:bodyPr/>
          <a:lstStyle/>
          <a:p>
            <a:fld id="{5ACC0D55-315E-4238-8202-58A80C830F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4282" y="116632"/>
            <a:ext cx="7166030" cy="792088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gsadlier\AppData\Local\Microsoft\Windows\Temporary Internet Files\Content.Outlook\NKOZXTZL\LE Map V light grey (3)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43500" y="2180481"/>
            <a:ext cx="3981997" cy="4662000"/>
          </a:xfrm>
          <a:prstGeom prst="rect">
            <a:avLst/>
          </a:prstGeom>
          <a:noFill/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14282" y="116632"/>
            <a:ext cx="7166030" cy="79208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/>
          <a:p>
            <a:r>
              <a:rPr kumimoji="0" lang="en-US" dirty="0"/>
              <a:t>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19045" y="980728"/>
            <a:ext cx="8678198" cy="5544616"/>
          </a:xfrm>
          <a:prstGeom prst="rect">
            <a:avLst/>
          </a:prstGeom>
          <a:noFill/>
        </p:spPr>
        <p:txBody>
          <a:bodyPr vert="horz" lIns="0" tIns="0" rIns="0" bIns="0">
            <a:noAutofit/>
          </a:bodyPr>
          <a:lstStyle/>
          <a:p>
            <a:pPr lvl="0" eaLnBrk="1" latinLnBrk="0" hangingPunct="1"/>
            <a:r>
              <a:rPr kumimoji="0" lang="en-US" dirty="0"/>
              <a:t>First level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 bwMode="gray">
          <a:xfrm>
            <a:off x="689918" y="6525343"/>
            <a:ext cx="792088" cy="26380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wrap="none" lIns="0" tIns="0" rIns="0" bIns="0" anchor="b"/>
          <a:lstStyle>
            <a:lvl1pPr algn="ctr" eaLnBrk="1" latinLnBrk="0" hangingPunct="1">
              <a:defRPr kumimoji="0" sz="1000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FAB18BBA-63FA-4DA1-BDF6-1C736496EF5D}" type="datetime1">
              <a:rPr lang="en-GB" smtClean="0"/>
              <a:t>13/11/2017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1482006" y="6634412"/>
            <a:ext cx="1846659" cy="15388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wrap="none" lIns="0" tIns="0" rIns="0" bIns="0" anchor="b">
            <a:spAutoFit/>
          </a:bodyPr>
          <a:lstStyle>
            <a:lvl1pPr algn="l" eaLnBrk="1" latinLnBrk="0" hangingPunct="1">
              <a:defRPr kumimoji="0" sz="1000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 bwMode="gray">
          <a:xfrm>
            <a:off x="213294" y="6525344"/>
            <a:ext cx="476624" cy="26369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wrap="none" lIns="0" tIns="0" rIns="0" bIns="0" anchor="b"/>
          <a:lstStyle>
            <a:lvl1pPr marL="0" algn="l" defTabSz="914400" rtl="0" eaLnBrk="1" latinLnBrk="0" hangingPunct="1">
              <a:defRPr kumimoji="0" lang="en-GB" sz="1400" b="1" kern="120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5ACC0D55-315E-4238-8202-58A80C830F0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 l="11728" t="18109" r="11108" b="17845"/>
          <a:stretch>
            <a:fillRect/>
          </a:stretch>
        </p:blipFill>
        <p:spPr bwMode="auto">
          <a:xfrm>
            <a:off x="7452320" y="118576"/>
            <a:ext cx="1584176" cy="78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89" r:id="rId3"/>
    <p:sldLayoutId id="2147483678" r:id="rId4"/>
    <p:sldLayoutId id="2147483679" r:id="rId5"/>
    <p:sldLayoutId id="2147483690" r:id="rId6"/>
    <p:sldLayoutId id="2147483680" r:id="rId7"/>
    <p:sldLayoutId id="2147483692" r:id="rId8"/>
    <p:sldLayoutId id="2147483681" r:id="rId9"/>
    <p:sldLayoutId id="2147483691" r:id="rId10"/>
    <p:sldLayoutId id="2147483682" r:id="rId11"/>
    <p:sldLayoutId id="2147483693" r:id="rId12"/>
    <p:sldLayoutId id="2147483686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1" kern="1200">
          <a:solidFill>
            <a:srgbClr val="06357A"/>
          </a:solidFill>
          <a:latin typeface="Calibri" pitchFamily="34" charset="0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0"/>
        </a:spcBef>
        <a:spcAft>
          <a:spcPts val="0"/>
        </a:spcAft>
        <a:buClr>
          <a:srgbClr val="06357A"/>
        </a:buClr>
        <a:buSzPct val="80000"/>
        <a:buFont typeface="Wingdings" pitchFamily="2" charset="2"/>
        <a:buChar char="§"/>
        <a:defRPr kumimoji="0" sz="2000" kern="1200" baseline="0">
          <a:solidFill>
            <a:srgbClr val="06357A"/>
          </a:solidFill>
          <a:latin typeface="Calibri" pitchFamily="34" charset="0"/>
          <a:ea typeface="+mn-ea"/>
          <a:cs typeface="+mn-cs"/>
        </a:defRPr>
      </a:lvl1pPr>
      <a:lvl2pPr marL="658368" indent="-246888" algn="l" rtl="0" eaLnBrk="1" latinLnBrk="0" hangingPunct="1">
        <a:spcBef>
          <a:spcPts val="0"/>
        </a:spcBef>
        <a:spcAft>
          <a:spcPts val="0"/>
        </a:spcAft>
        <a:buClr>
          <a:srgbClr val="06357A"/>
        </a:buClr>
        <a:buFont typeface="Georgia"/>
        <a:buChar char="▫"/>
        <a:defRPr kumimoji="0" sz="1800" kern="1200" baseline="0">
          <a:solidFill>
            <a:srgbClr val="06357A"/>
          </a:solidFill>
          <a:latin typeface="Calibri" pitchFamily="34" charset="0"/>
          <a:ea typeface="+mn-ea"/>
          <a:cs typeface="+mn-cs"/>
        </a:defRPr>
      </a:lvl2pPr>
      <a:lvl3pPr marL="923544" indent="-219456" algn="l" rtl="0" eaLnBrk="1" latinLnBrk="0" hangingPunct="1">
        <a:spcBef>
          <a:spcPts val="0"/>
        </a:spcBef>
        <a:spcAft>
          <a:spcPts val="0"/>
        </a:spcAft>
        <a:buClr>
          <a:srgbClr val="06357A"/>
        </a:buClr>
        <a:buFont typeface="Calibri" pitchFamily="34" charset="0"/>
        <a:buChar char="‐"/>
        <a:defRPr kumimoji="0" sz="1600" kern="1200" baseline="0">
          <a:solidFill>
            <a:srgbClr val="06357A"/>
          </a:solidFill>
          <a:latin typeface="Calibri" pitchFamily="34" charset="0"/>
          <a:ea typeface="+mn-ea"/>
          <a:cs typeface="+mn-cs"/>
        </a:defRPr>
      </a:lvl3pPr>
      <a:lvl4pPr marL="1179576" indent="-201168" algn="l" rtl="0" eaLnBrk="1" latinLnBrk="0" hangingPunct="1">
        <a:spcBef>
          <a:spcPts val="0"/>
        </a:spcBef>
        <a:spcAft>
          <a:spcPts val="0"/>
        </a:spcAft>
        <a:buClr>
          <a:srgbClr val="06357A"/>
        </a:buClr>
        <a:buFont typeface="Wingdings 2"/>
        <a:buChar char=""/>
        <a:defRPr kumimoji="0" sz="1400" kern="1200" baseline="0">
          <a:solidFill>
            <a:srgbClr val="06357A"/>
          </a:solidFill>
          <a:latin typeface="Calibri" pitchFamily="34" charset="0"/>
          <a:ea typeface="+mn-ea"/>
          <a:cs typeface="+mn-cs"/>
        </a:defRPr>
      </a:lvl4pPr>
      <a:lvl5pPr marL="1389888" indent="-182880" algn="l" rtl="0" eaLnBrk="1" latinLnBrk="0" hangingPunct="1">
        <a:spcBef>
          <a:spcPts val="0"/>
        </a:spcBef>
        <a:spcAft>
          <a:spcPts val="0"/>
        </a:spcAft>
        <a:buClr>
          <a:srgbClr val="06357A"/>
        </a:buClr>
        <a:buSzPct val="50000"/>
        <a:buFont typeface="Arial" pitchFamily="34" charset="0"/>
        <a:buChar char="•"/>
        <a:defRPr kumimoji="0" sz="1200" kern="1200" baseline="0">
          <a:solidFill>
            <a:srgbClr val="06357A"/>
          </a:solidFill>
          <a:latin typeface="Calibri" pitchFamily="34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699792" y="188640"/>
            <a:ext cx="6264696" cy="936104"/>
          </a:xfrm>
        </p:spPr>
        <p:txBody>
          <a:bodyPr>
            <a:noAutofit/>
          </a:bodyPr>
          <a:lstStyle/>
          <a:p>
            <a:pPr algn="r"/>
            <a:r>
              <a:rPr lang="en-GB" sz="3200" dirty="0">
                <a:solidFill>
                  <a:schemeClr val="bg1"/>
                </a:solidFill>
              </a:rPr>
              <a:t>Estimating the costs associated with changes in the student support offer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0590" y="1196752"/>
            <a:ext cx="5261890" cy="864096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45720" algn="r">
              <a:buClr>
                <a:srgbClr val="06357A"/>
              </a:buClr>
              <a:buSzPct val="80000"/>
              <a:buFont typeface="Wingdings" pitchFamily="2" charset="2"/>
              <a:buNone/>
            </a:pPr>
            <a:r>
              <a:rPr lang="en-GB" sz="2200" dirty="0">
                <a:solidFill>
                  <a:schemeClr val="bg2">
                    <a:lumMod val="65000"/>
                  </a:schemeClr>
                </a:solidFill>
                <a:latin typeface="+mj-lt"/>
              </a:rPr>
              <a:t>An analysis on behalf of the Sutton Trust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6268" y="4725144"/>
            <a:ext cx="3797660" cy="2063871"/>
            <a:chOff x="227469" y="4725144"/>
            <a:chExt cx="3797660" cy="2063871"/>
          </a:xfrm>
        </p:grpSpPr>
        <p:pic>
          <p:nvPicPr>
            <p:cNvPr id="9" name="Picture 8" descr="L:\London Economics\Admin\LOGOs\LE logo inverse\LE-Logo-White-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7469" y="4725144"/>
              <a:ext cx="3480435" cy="1607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1718714" y="6335352"/>
              <a:ext cx="2306415" cy="453663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lstStyle/>
            <a:p>
              <a:pPr marL="45720">
                <a:buClr>
                  <a:srgbClr val="06357A"/>
                </a:buClr>
                <a:buSzPct val="80000"/>
                <a:buFont typeface="Wingdings" pitchFamily="2" charset="2"/>
                <a:buNone/>
              </a:pPr>
              <a:r>
                <a:rPr lang="en-GB" sz="2200" dirty="0">
                  <a:solidFill>
                    <a:schemeClr val="bg1"/>
                  </a:solidFill>
                  <a:latin typeface="+mj-lt"/>
                </a:rPr>
                <a:t>November 2017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1619672" y="6300646"/>
            <a:ext cx="752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90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D55-315E-4238-8202-58A80C830F0F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7" name="Picture 2" descr="business, money, poun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" y="174456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72000" y="1052736"/>
            <a:ext cx="4572000" cy="223138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850" b="1" dirty="0">
                <a:solidFill>
                  <a:schemeClr val="bg1"/>
                </a:solidFill>
              </a:rPr>
              <a:t>Graduate lifetime loan repayments – full-time undergraduate degrees (by decile and gender)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047924"/>
              </p:ext>
            </p:extLst>
          </p:nvPr>
        </p:nvGraphicFramePr>
        <p:xfrm>
          <a:off x="977868" y="1263592"/>
          <a:ext cx="3234092" cy="5120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bg1"/>
                          </a:solidFill>
                        </a:rPr>
                        <a:t>Resource flows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bg1"/>
                          </a:solidFill>
                        </a:rPr>
                        <a:t>Baseline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bg1"/>
                          </a:solidFill>
                        </a:rPr>
                        <a:t>Scenario</a:t>
                      </a:r>
                      <a:r>
                        <a:rPr lang="en-GB" sz="800" baseline="0" dirty="0">
                          <a:solidFill>
                            <a:schemeClr val="bg1"/>
                          </a:solidFill>
                        </a:rPr>
                        <a:t> 5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bg1"/>
                          </a:solidFill>
                        </a:rPr>
                        <a:t>Diff.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Exchequer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maintenance grant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(£1,629m)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(£1,629m)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maintenance loan 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(£2,728m)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(£1,866m)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£863m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tuition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fee </a:t>
                      </a: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loan 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(£4,469m)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(£1,644m)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£2,825m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teaching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grants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(£1,294m)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(£1,294m)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(£8,491m)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(£6,432m)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£2,059m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%</a:t>
                      </a:r>
                      <a:r>
                        <a:rPr lang="en-GB" sz="850" b="1" baseline="0" dirty="0">
                          <a:solidFill>
                            <a:schemeClr val="accent6"/>
                          </a:solidFill>
                        </a:rPr>
                        <a:t> of loans that is never repaid (RAB)</a:t>
                      </a:r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45.1%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44.7%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-0.3 pp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Higher</a:t>
                      </a:r>
                      <a:r>
                        <a:rPr lang="en-GB" sz="850" b="1" baseline="0" dirty="0">
                          <a:solidFill>
                            <a:schemeClr val="accent6"/>
                          </a:solidFill>
                        </a:rPr>
                        <a:t> Education Institutions</a:t>
                      </a:r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Gross fee income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£9,985m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£3,665m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(£6,320m)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Teaching grant income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£1,294m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£1,294m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bursary provision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(£191m)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£191m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0" dirty="0">
                          <a:solidFill>
                            <a:schemeClr val="accent6"/>
                          </a:solidFill>
                        </a:rPr>
                        <a:t>Teaching grant compensation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£6,129m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£11,087m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£4,958m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702841"/>
                  </a:ext>
                </a:extLst>
              </a:tr>
              <a:tr h="134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7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accent6"/>
                          </a:solidFill>
                        </a:rPr>
                        <a:t>Total additional cost (compared to Baseline 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£4,070m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9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Students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5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Average debt on graduation (FTUG)</a:t>
                      </a:r>
                      <a:endParaRPr kumimoji="0" lang="en-GB" sz="85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£46,000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£22,300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(£23,700)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192688" cy="79208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sz="2600" dirty="0">
                <a:solidFill>
                  <a:schemeClr val="bg1"/>
                </a:solidFill>
              </a:rPr>
              <a:t> Scenario 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5896" y="116632"/>
            <a:ext cx="3528392" cy="777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bg1"/>
                </a:solidFill>
              </a:rPr>
              <a:t>Multi-step means-tested fees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Maintenance loans + grants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0% real interest rate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13E40F-D137-4471-B1CF-3C24AED31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801" y="1290194"/>
            <a:ext cx="3468398" cy="268693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D8DBD6-1F92-4735-8DFB-A26FBE6A6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284" y="4231407"/>
            <a:ext cx="3466915" cy="2652361"/>
          </a:xfrm>
          <a:prstGeom prst="rect">
            <a:avLst/>
          </a:prstGeom>
          <a:ln>
            <a:noFill/>
          </a:ln>
        </p:spPr>
      </p:pic>
      <p:pic>
        <p:nvPicPr>
          <p:cNvPr id="18" name="Picture 4" descr="https://londoneconomics.co.uk/wp-content/themes/london-economics/images/london-economics-logo.png">
            <a:extLst>
              <a:ext uri="{FF2B5EF4-FFF2-40B4-BE49-F238E27FC236}">
                <a16:creationId xmlns:a16="http://schemas.microsoft.com/office/drawing/2014/main" id="{FFEB0E93-1CFD-4356-B543-3220745D8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29" y="184820"/>
            <a:ext cx="16192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D0C600-DC45-4E08-A9FB-F006A93DAA30}"/>
              </a:ext>
            </a:extLst>
          </p:cNvPr>
          <p:cNvSpPr txBox="1"/>
          <p:nvPr/>
        </p:nvSpPr>
        <p:spPr>
          <a:xfrm>
            <a:off x="4572000" y="3994043"/>
            <a:ext cx="4572000" cy="230832"/>
          </a:xfrm>
          <a:prstGeom prst="rect">
            <a:avLst/>
          </a:prstGeom>
          <a:solidFill>
            <a:srgbClr val="0B5ED7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</a:rPr>
              <a:t>Debt on graduation by household income decile</a:t>
            </a:r>
          </a:p>
        </p:txBody>
      </p:sp>
    </p:spTree>
    <p:extLst>
      <p:ext uri="{BB962C8B-B14F-4D97-AF65-F5344CB8AC3E}">
        <p14:creationId xmlns:p14="http://schemas.microsoft.com/office/powerpoint/2010/main" val="483404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D55-315E-4238-8202-58A80C830F0F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7" name="Picture 2" descr="business, money, poun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" y="174456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72000" y="1052736"/>
            <a:ext cx="4572000" cy="2231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850" b="1" dirty="0">
                <a:solidFill>
                  <a:schemeClr val="bg1"/>
                </a:solidFill>
              </a:rPr>
              <a:t>Graduate lifetime loan repayments – full-time undergraduate degrees (by decile and gender)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226297"/>
              </p:ext>
            </p:extLst>
          </p:nvPr>
        </p:nvGraphicFramePr>
        <p:xfrm>
          <a:off x="986258" y="1276789"/>
          <a:ext cx="3225702" cy="5120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2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bg1"/>
                          </a:solidFill>
                        </a:rPr>
                        <a:t>Resource flows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bg1"/>
                          </a:solidFill>
                        </a:rPr>
                        <a:t>Baseline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bg1"/>
                          </a:solidFill>
                        </a:rPr>
                        <a:t>Scenario</a:t>
                      </a:r>
                      <a:r>
                        <a:rPr lang="en-GB" sz="800" baseline="0" dirty="0">
                          <a:solidFill>
                            <a:schemeClr val="bg1"/>
                          </a:solidFill>
                        </a:rPr>
                        <a:t> 6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bg1"/>
                          </a:solidFill>
                        </a:rPr>
                        <a:t>Diff.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Exchequer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maintenance grant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(£1,629m)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(£1,629m)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maintenance loan 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(£2,728m)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(£1,950m)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£778m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tuition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fee </a:t>
                      </a: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loan 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(£4,469m)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(£2,593m)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£1,875m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teaching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grants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(£1,294m)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(£1,294m)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(£8,491m)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(£7,466m)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£1,025m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%</a:t>
                      </a:r>
                      <a:r>
                        <a:rPr lang="en-GB" sz="850" b="1" baseline="0" dirty="0">
                          <a:solidFill>
                            <a:schemeClr val="accent6"/>
                          </a:solidFill>
                        </a:rPr>
                        <a:t> of loans that is never repaid (RAB)</a:t>
                      </a:r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45.1%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46.8%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1.8 pp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Higher</a:t>
                      </a:r>
                      <a:r>
                        <a:rPr lang="en-GB" sz="850" b="1" baseline="0" dirty="0">
                          <a:solidFill>
                            <a:schemeClr val="accent6"/>
                          </a:solidFill>
                        </a:rPr>
                        <a:t> Education Institutions</a:t>
                      </a:r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Gross fee income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£9,985m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£5,530m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(£4,455m)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Teaching grant income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£1,294m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£1,294m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bursary provision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(£191m)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£191m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0" dirty="0">
                          <a:solidFill>
                            <a:schemeClr val="accent6"/>
                          </a:solidFill>
                        </a:rPr>
                        <a:t>Teaching grant compensation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£4,263m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£11,087m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£6,824m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269842"/>
                  </a:ext>
                </a:extLst>
              </a:tr>
              <a:tr h="134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7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accent6"/>
                          </a:solidFill>
                        </a:rPr>
                        <a:t>Total additional cost (compared to Baseline 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£3,238m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9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Students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5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Average debt on graduation (FTUG)</a:t>
                      </a:r>
                      <a:endParaRPr kumimoji="0" lang="en-GB" sz="85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£46,000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£26,900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(£19,100)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192688" cy="79208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2600" dirty="0">
                <a:solidFill>
                  <a:schemeClr val="bg1"/>
                </a:solidFill>
              </a:rPr>
              <a:t> Scenario 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5896" y="116632"/>
            <a:ext cx="3528392" cy="777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bg1"/>
                </a:solidFill>
              </a:rPr>
              <a:t>Low-income fee waiver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Maintenance loans + grants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0% real interest rate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361061-2369-41B3-A66B-E314A823B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124" y="1285292"/>
            <a:ext cx="3473751" cy="268693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2E221F-6D3F-463C-A06A-F93946A8B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124" y="4217825"/>
            <a:ext cx="3466658" cy="2651657"/>
          </a:xfrm>
          <a:prstGeom prst="rect">
            <a:avLst/>
          </a:prstGeom>
          <a:ln>
            <a:noFill/>
          </a:ln>
        </p:spPr>
      </p:pic>
      <p:pic>
        <p:nvPicPr>
          <p:cNvPr id="15" name="Picture 4" descr="https://londoneconomics.co.uk/wp-content/themes/london-economics/images/london-economics-logo.png">
            <a:extLst>
              <a:ext uri="{FF2B5EF4-FFF2-40B4-BE49-F238E27FC236}">
                <a16:creationId xmlns:a16="http://schemas.microsoft.com/office/drawing/2014/main" id="{D391533D-9489-4E0C-B603-2F8690187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29" y="184820"/>
            <a:ext cx="16192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0DDD01E-20D4-4A4F-B933-CDD461F4DB88}"/>
              </a:ext>
            </a:extLst>
          </p:cNvPr>
          <p:cNvSpPr txBox="1"/>
          <p:nvPr/>
        </p:nvSpPr>
        <p:spPr>
          <a:xfrm>
            <a:off x="4572000" y="3994043"/>
            <a:ext cx="4572000" cy="230832"/>
          </a:xfrm>
          <a:prstGeom prst="rect">
            <a:avLst/>
          </a:prstGeom>
          <a:solidFill>
            <a:srgbClr val="0846A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</a:rPr>
              <a:t>Debt on graduation by household income decile</a:t>
            </a:r>
          </a:p>
        </p:txBody>
      </p:sp>
    </p:spTree>
    <p:extLst>
      <p:ext uri="{BB962C8B-B14F-4D97-AF65-F5344CB8AC3E}">
        <p14:creationId xmlns:p14="http://schemas.microsoft.com/office/powerpoint/2010/main" val="1158207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6912768" cy="1221819"/>
          </a:xfrm>
        </p:spPr>
        <p:txBody>
          <a:bodyPr/>
          <a:lstStyle/>
          <a:p>
            <a:r>
              <a:rPr lang="en-GB" dirty="0"/>
              <a:t>Sensitivity analysis</a:t>
            </a:r>
            <a:br>
              <a:rPr lang="en-GB" dirty="0"/>
            </a:br>
            <a:r>
              <a:rPr lang="en-GB" sz="2000" dirty="0">
                <a:solidFill>
                  <a:srgbClr val="FFFFFF">
                    <a:lumMod val="95000"/>
                  </a:srgbClr>
                </a:solidFill>
              </a:rPr>
              <a:t>…assuming perfect correlation between parental household income and graduate earnings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F676B-E51F-4CB7-9AFF-8C0CBC463AC5}"/>
              </a:ext>
            </a:extLst>
          </p:cNvPr>
          <p:cNvSpPr txBox="1">
            <a:spLocks/>
          </p:cNvSpPr>
          <p:nvPr/>
        </p:nvSpPr>
        <p:spPr>
          <a:xfrm>
            <a:off x="107504" y="2060848"/>
            <a:ext cx="8843427" cy="2886452"/>
          </a:xfrm>
          <a:prstGeom prst="rect">
            <a:avLst/>
          </a:prstGeom>
          <a:noFill/>
        </p:spPr>
        <p:txBody>
          <a:bodyPr vert="horz" lIns="0" tIns="0" rIns="0" bIns="0">
            <a:noAutofit/>
          </a:bodyPr>
          <a:lstStyle>
            <a:lvl1pPr marL="365760" indent="-256032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SzPct val="80000"/>
              <a:buFont typeface="Wingdings" pitchFamily="2" charset="2"/>
              <a:buChar char="§"/>
              <a:defRPr kumimoji="0" sz="2000" kern="1200" baseline="0">
                <a:solidFill>
                  <a:srgbClr val="06357A"/>
                </a:solidFill>
                <a:latin typeface="Calibri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Font typeface="Georgia"/>
              <a:buChar char="▫"/>
              <a:defRPr kumimoji="0" sz="1800" kern="1200" baseline="0">
                <a:solidFill>
                  <a:srgbClr val="06357A"/>
                </a:solidFill>
                <a:latin typeface="Calibri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Font typeface="Calibri" pitchFamily="34" charset="0"/>
              <a:buChar char="‐"/>
              <a:defRPr kumimoji="0" sz="1600" kern="1200" baseline="0">
                <a:solidFill>
                  <a:srgbClr val="06357A"/>
                </a:solidFill>
                <a:latin typeface="Calibri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Font typeface="Wingdings 2"/>
              <a:buChar char=""/>
              <a:defRPr kumimoji="0" sz="1400" kern="1200" baseline="0">
                <a:solidFill>
                  <a:srgbClr val="06357A"/>
                </a:solidFill>
                <a:latin typeface="Calibri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SzPct val="50000"/>
              <a:buFont typeface="Arial" pitchFamily="34" charset="0"/>
              <a:buChar char="•"/>
              <a:defRPr kumimoji="0" sz="1200" kern="1200" baseline="0">
                <a:solidFill>
                  <a:srgbClr val="06357A"/>
                </a:solidFill>
                <a:latin typeface="Calibri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Aft>
                <a:spcPts val="600"/>
              </a:spcAft>
              <a:buNone/>
            </a:pPr>
            <a:r>
              <a:rPr lang="en-GB" sz="1600" dirty="0">
                <a:solidFill>
                  <a:schemeClr val="bg1"/>
                </a:solidFill>
              </a:rPr>
              <a:t>The previous estimates were based on the </a:t>
            </a:r>
            <a:r>
              <a:rPr lang="en-GB" sz="1600" b="1" dirty="0">
                <a:solidFill>
                  <a:schemeClr val="bg1"/>
                </a:solidFill>
              </a:rPr>
              <a:t>average</a:t>
            </a:r>
            <a:r>
              <a:rPr lang="en-GB" sz="1600" dirty="0">
                <a:solidFill>
                  <a:schemeClr val="bg1"/>
                </a:solidFill>
              </a:rPr>
              <a:t> level of maintenance loan and tuition fee loan taken out by </a:t>
            </a:r>
            <a:r>
              <a:rPr lang="en-GB" sz="1600" b="1" dirty="0">
                <a:solidFill>
                  <a:schemeClr val="bg1"/>
                </a:solidFill>
              </a:rPr>
              <a:t>students across all household income deciles – </a:t>
            </a:r>
            <a:r>
              <a:rPr lang="en-GB" sz="1600" dirty="0">
                <a:solidFill>
                  <a:schemeClr val="bg1"/>
                </a:solidFill>
              </a:rPr>
              <a:t>i.e. we assumed that there is </a:t>
            </a:r>
            <a:r>
              <a:rPr lang="en-GB" sz="1600" b="1" dirty="0">
                <a:solidFill>
                  <a:schemeClr val="bg1"/>
                </a:solidFill>
              </a:rPr>
              <a:t>no correlation between parental income and graduate earnings</a:t>
            </a:r>
            <a:r>
              <a:rPr lang="en-GB" sz="1600" b="1" i="1" dirty="0">
                <a:solidFill>
                  <a:schemeClr val="bg1"/>
                </a:solidFill>
              </a:rPr>
              <a:t>. </a:t>
            </a:r>
            <a:r>
              <a:rPr lang="en-GB" sz="1600" dirty="0">
                <a:solidFill>
                  <a:schemeClr val="bg1"/>
                </a:solidFill>
              </a:rPr>
              <a:t>This information on average fee and maintenance loans was then combined with the earnings of </a:t>
            </a:r>
            <a:r>
              <a:rPr lang="en-GB" sz="1600" b="1" dirty="0">
                <a:solidFill>
                  <a:schemeClr val="bg1"/>
                </a:solidFill>
              </a:rPr>
              <a:t>graduates on different post-graduation income deciles</a:t>
            </a:r>
            <a:r>
              <a:rPr lang="en-GB" sz="1600" dirty="0">
                <a:solidFill>
                  <a:schemeClr val="bg1"/>
                </a:solidFill>
              </a:rPr>
              <a:t>, to calculate the overall RAB charge and repayments by post-graduation income deciles. 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n-GB" sz="1600" dirty="0">
                <a:solidFill>
                  <a:schemeClr val="bg1"/>
                </a:solidFill>
              </a:rPr>
              <a:t>To analyse the sensitivity of the results, the following slides present the results of a sensitivity analysis, assuming that there is </a:t>
            </a:r>
            <a:r>
              <a:rPr lang="en-GB" sz="1600" b="1" dirty="0">
                <a:solidFill>
                  <a:schemeClr val="bg1"/>
                </a:solidFill>
              </a:rPr>
              <a:t>perfect correlation between parental income and graduate earnings </a:t>
            </a:r>
            <a:r>
              <a:rPr lang="en-GB" sz="1600" dirty="0">
                <a:solidFill>
                  <a:schemeClr val="bg1"/>
                </a:solidFill>
              </a:rPr>
              <a:t>– i.e. we assume that individuals who are on the lowest household income decile when enrolling in their studies will be on the lowest graduate earnings decile after completing their studies.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8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D55-315E-4238-8202-58A80C830F0F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7" name="Picture 2" descr="business, money, poun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" y="174456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19621" y="2204864"/>
            <a:ext cx="8843427" cy="2886452"/>
          </a:xfrm>
          <a:prstGeom prst="rect">
            <a:avLst/>
          </a:prstGeom>
          <a:noFill/>
        </p:spPr>
        <p:txBody>
          <a:bodyPr vert="horz" lIns="0" tIns="0" rIns="0" bIns="0">
            <a:noAutofit/>
          </a:bodyPr>
          <a:lstStyle>
            <a:lvl1pPr marL="365760" indent="-256032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SzPct val="80000"/>
              <a:buFont typeface="Wingdings" pitchFamily="2" charset="2"/>
              <a:buChar char="§"/>
              <a:defRPr kumimoji="0" sz="2000" kern="1200" baseline="0">
                <a:solidFill>
                  <a:srgbClr val="06357A"/>
                </a:solidFill>
                <a:latin typeface="Calibri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Font typeface="Georgia"/>
              <a:buChar char="▫"/>
              <a:defRPr kumimoji="0" sz="1800" kern="1200" baseline="0">
                <a:solidFill>
                  <a:srgbClr val="06357A"/>
                </a:solidFill>
                <a:latin typeface="Calibri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Font typeface="Calibri" pitchFamily="34" charset="0"/>
              <a:buChar char="‐"/>
              <a:defRPr kumimoji="0" sz="1600" kern="1200" baseline="0">
                <a:solidFill>
                  <a:srgbClr val="06357A"/>
                </a:solidFill>
                <a:latin typeface="Calibri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Font typeface="Wingdings 2"/>
              <a:buChar char=""/>
              <a:defRPr kumimoji="0" sz="1400" kern="1200" baseline="0">
                <a:solidFill>
                  <a:srgbClr val="06357A"/>
                </a:solidFill>
                <a:latin typeface="Calibri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SzPct val="50000"/>
              <a:buFont typeface="Arial" pitchFamily="34" charset="0"/>
              <a:buChar char="•"/>
              <a:defRPr kumimoji="0" sz="1200" kern="1200" baseline="0">
                <a:solidFill>
                  <a:srgbClr val="06357A"/>
                </a:solidFill>
                <a:latin typeface="Calibri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The previous estimates were based on the </a:t>
            </a:r>
            <a:r>
              <a:rPr lang="en-GB" sz="1600" b="1" dirty="0">
                <a:solidFill>
                  <a:schemeClr val="accent6"/>
                </a:solidFill>
              </a:rPr>
              <a:t>average</a:t>
            </a:r>
            <a:r>
              <a:rPr lang="en-GB" sz="1600" dirty="0">
                <a:solidFill>
                  <a:schemeClr val="tx1"/>
                </a:solidFill>
              </a:rPr>
              <a:t> level of maintenance loan and tuition fee loan taken out by </a:t>
            </a:r>
            <a:r>
              <a:rPr lang="en-GB" sz="1600" b="1" dirty="0">
                <a:solidFill>
                  <a:schemeClr val="accent6"/>
                </a:solidFill>
              </a:rPr>
              <a:t>students across all household income deciles – </a:t>
            </a:r>
            <a:r>
              <a:rPr lang="en-GB" sz="1600" dirty="0">
                <a:solidFill>
                  <a:schemeClr val="tx1"/>
                </a:solidFill>
              </a:rPr>
              <a:t>i.e. we assumed that there is </a:t>
            </a:r>
            <a:r>
              <a:rPr lang="en-GB" sz="1600" b="1" dirty="0">
                <a:solidFill>
                  <a:srgbClr val="C00000"/>
                </a:solidFill>
              </a:rPr>
              <a:t>no correlation between parental income and graduate earnings</a:t>
            </a:r>
            <a:r>
              <a:rPr lang="en-GB" sz="1600" b="1" i="1" dirty="0">
                <a:solidFill>
                  <a:schemeClr val="accent6"/>
                </a:solidFill>
              </a:rPr>
              <a:t>. </a:t>
            </a:r>
            <a:r>
              <a:rPr lang="en-GB" sz="1600" dirty="0">
                <a:solidFill>
                  <a:schemeClr val="accent1"/>
                </a:solidFill>
              </a:rPr>
              <a:t>This information on average fee and maintenance loans was then combined with the earnings of </a:t>
            </a:r>
            <a:r>
              <a:rPr lang="en-GB" sz="1600" b="1" dirty="0">
                <a:solidFill>
                  <a:schemeClr val="accent6"/>
                </a:solidFill>
              </a:rPr>
              <a:t>graduates on different post-graduation income deciles</a:t>
            </a:r>
            <a:r>
              <a:rPr lang="en-GB" sz="1600" dirty="0">
                <a:solidFill>
                  <a:schemeClr val="tx1"/>
                </a:solidFill>
              </a:rPr>
              <a:t>, to calculate the overall RAB charge and repayments by post-graduation income deciles. 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To analyse the sensitivity of the results, the following slides present the results of a sensitivity analysis, assuming that there is </a:t>
            </a:r>
            <a:r>
              <a:rPr lang="en-GB" sz="1600" b="1" dirty="0">
                <a:solidFill>
                  <a:srgbClr val="C00000"/>
                </a:solidFill>
              </a:rPr>
              <a:t>perfect correlation between parental income and graduate earnings </a:t>
            </a:r>
            <a:r>
              <a:rPr lang="en-GB" sz="1600" dirty="0">
                <a:solidFill>
                  <a:schemeClr val="tx1"/>
                </a:solidFill>
              </a:rPr>
              <a:t>– i.e. we assume that individuals who are on the lowest household income decile when enrolling in their studies will be on the lowest graduate earnings decile after completing their studies.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99592" y="116632"/>
            <a:ext cx="6552728" cy="79208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>
                <a:solidFill>
                  <a:srgbClr val="06357A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2400" dirty="0"/>
              <a:t>Sensitivity analysis</a:t>
            </a:r>
          </a:p>
        </p:txBody>
      </p:sp>
    </p:spTree>
    <p:extLst>
      <p:ext uri="{BB962C8B-B14F-4D97-AF65-F5344CB8AC3E}">
        <p14:creationId xmlns:p14="http://schemas.microsoft.com/office/powerpoint/2010/main" val="3065569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D55-315E-4238-8202-58A80C830F0F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7" name="Picture 2" descr="business, money, poun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" y="174456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1606" y="974596"/>
            <a:ext cx="8843427" cy="1371462"/>
          </a:xfrm>
          <a:prstGeom prst="rect">
            <a:avLst/>
          </a:prstGeom>
          <a:noFill/>
        </p:spPr>
        <p:txBody>
          <a:bodyPr vert="horz" lIns="0" tIns="0" rIns="0" bIns="0">
            <a:noAutofit/>
          </a:bodyPr>
          <a:lstStyle>
            <a:lvl1pPr marL="365760" indent="-256032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SzPct val="80000"/>
              <a:buFont typeface="Wingdings" pitchFamily="2" charset="2"/>
              <a:buChar char="§"/>
              <a:defRPr kumimoji="0" sz="2000" kern="1200" baseline="0">
                <a:solidFill>
                  <a:srgbClr val="06357A"/>
                </a:solidFill>
                <a:latin typeface="Calibri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Font typeface="Georgia"/>
              <a:buChar char="▫"/>
              <a:defRPr kumimoji="0" sz="1800" kern="1200" baseline="0">
                <a:solidFill>
                  <a:srgbClr val="06357A"/>
                </a:solidFill>
                <a:latin typeface="Calibri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Font typeface="Calibri" pitchFamily="34" charset="0"/>
              <a:buChar char="‐"/>
              <a:defRPr kumimoji="0" sz="1600" kern="1200" baseline="0">
                <a:solidFill>
                  <a:srgbClr val="06357A"/>
                </a:solidFill>
                <a:latin typeface="Calibri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Font typeface="Wingdings 2"/>
              <a:buChar char=""/>
              <a:defRPr kumimoji="0" sz="1400" kern="1200" baseline="0">
                <a:solidFill>
                  <a:srgbClr val="06357A"/>
                </a:solidFill>
                <a:latin typeface="Calibri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SzPct val="50000"/>
              <a:buFont typeface="Arial" pitchFamily="34" charset="0"/>
              <a:buChar char="•"/>
              <a:defRPr kumimoji="0" sz="1200" kern="1200" baseline="0">
                <a:solidFill>
                  <a:srgbClr val="06357A"/>
                </a:solidFill>
                <a:latin typeface="Calibri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In the following, we present additional information </a:t>
            </a:r>
            <a:r>
              <a:rPr lang="en-GB" sz="1200" b="1" dirty="0">
                <a:solidFill>
                  <a:schemeClr val="accent6"/>
                </a:solidFill>
              </a:rPr>
              <a:t>average graduate lifetime loan repayments across both men and women </a:t>
            </a:r>
            <a:r>
              <a:rPr lang="en-GB" sz="1200" dirty="0">
                <a:solidFill>
                  <a:schemeClr val="tx1"/>
                </a:solidFill>
              </a:rPr>
              <a:t>(again focusing on full-time undergraduate degrees), for both the headline results (assuming </a:t>
            </a:r>
            <a:r>
              <a:rPr lang="en-GB" sz="1200" b="1" dirty="0">
                <a:solidFill>
                  <a:schemeClr val="accent6"/>
                </a:solidFill>
              </a:rPr>
              <a:t>no correlation </a:t>
            </a:r>
            <a:r>
              <a:rPr lang="en-GB" sz="1200" dirty="0">
                <a:solidFill>
                  <a:schemeClr val="tx1"/>
                </a:solidFill>
              </a:rPr>
              <a:t>between parental income and graduate earnings) as well as for the sensitivity analysis (assuming </a:t>
            </a:r>
            <a:r>
              <a:rPr lang="en-GB" sz="1200" b="1" dirty="0">
                <a:solidFill>
                  <a:schemeClr val="accent6"/>
                </a:solidFill>
              </a:rPr>
              <a:t>perfect correlation </a:t>
            </a:r>
            <a:r>
              <a:rPr lang="en-GB" sz="1200" dirty="0">
                <a:solidFill>
                  <a:schemeClr val="tx1"/>
                </a:solidFill>
              </a:rPr>
              <a:t>between parental income and graduate earnings).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99592" y="116632"/>
            <a:ext cx="6552728" cy="79208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>
                <a:solidFill>
                  <a:srgbClr val="06357A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2400" dirty="0"/>
              <a:t>Sensitivity analysis</a:t>
            </a:r>
          </a:p>
          <a:p>
            <a:r>
              <a:rPr lang="en-GB" sz="1800" dirty="0"/>
              <a:t>Loan repayments by income decile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9512" y="1916832"/>
            <a:ext cx="4243423" cy="52517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GB" sz="1400" dirty="0">
                <a:solidFill>
                  <a:schemeClr val="accent6"/>
                </a:solidFill>
              </a:rPr>
              <a:t> Pre Oct 2017 (Baseline A)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14623" y="1916832"/>
            <a:ext cx="2808312" cy="525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000" b="1" dirty="0">
                <a:solidFill>
                  <a:schemeClr val="accent6"/>
                </a:solidFill>
              </a:rPr>
              <a:t>£21,000 repayment threshold &amp; </a:t>
            </a:r>
          </a:p>
          <a:p>
            <a:pPr algn="r"/>
            <a:r>
              <a:rPr lang="en-GB" sz="1000" b="1" dirty="0">
                <a:solidFill>
                  <a:schemeClr val="accent6"/>
                </a:solidFill>
              </a:rPr>
              <a:t>£41,000 interest threshold (4 year freeze)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691610" y="1916832"/>
            <a:ext cx="4243423" cy="525177"/>
          </a:xfrm>
          <a:prstGeom prst="rect">
            <a:avLst/>
          </a:prstGeom>
          <a:solidFill>
            <a:schemeClr val="accent5"/>
          </a:solidFill>
        </p:spPr>
        <p:txBody>
          <a:bodyPr vert="horz" lIns="0" t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>
                <a:solidFill>
                  <a:srgbClr val="06357A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chemeClr val="bg1"/>
                </a:solidFill>
              </a:rPr>
              <a:t>  </a:t>
            </a:r>
            <a:r>
              <a:rPr lang="en-GB" sz="1400" dirty="0">
                <a:solidFill>
                  <a:schemeClr val="bg1"/>
                </a:solidFill>
              </a:rPr>
              <a:t>Post Oct 2017 (Baseline B)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26721" y="1916832"/>
            <a:ext cx="2808312" cy="525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000" b="1" dirty="0">
                <a:solidFill>
                  <a:schemeClr val="bg1"/>
                </a:solidFill>
              </a:rPr>
              <a:t>£25,000 repayment threshold &amp;</a:t>
            </a:r>
          </a:p>
          <a:p>
            <a:pPr algn="r"/>
            <a:r>
              <a:rPr lang="en-GB" sz="1000" b="1" dirty="0">
                <a:solidFill>
                  <a:schemeClr val="bg1"/>
                </a:solidFill>
              </a:rPr>
              <a:t>£45,000 interest threshold (no freeze)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17" y="2512304"/>
            <a:ext cx="4304812" cy="334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434" y="2512304"/>
            <a:ext cx="4304812" cy="334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504" y="5877272"/>
            <a:ext cx="4320000" cy="3511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29" y="5877272"/>
            <a:ext cx="4320000" cy="3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4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D55-315E-4238-8202-58A80C830F0F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7" name="Picture 2" descr="business, money, poun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" y="174456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691610" y="1507014"/>
            <a:ext cx="4243423" cy="5251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0" t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>
                <a:solidFill>
                  <a:srgbClr val="06357A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chemeClr val="tx1"/>
                </a:solidFill>
              </a:rPr>
              <a:t> Scenario 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26721" y="1507014"/>
            <a:ext cx="2808312" cy="525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000" b="1" dirty="0">
                <a:solidFill>
                  <a:schemeClr val="tx1"/>
                </a:solidFill>
              </a:rPr>
              <a:t>Multi-step means-tested fees</a:t>
            </a:r>
          </a:p>
          <a:p>
            <a:pPr algn="r"/>
            <a:r>
              <a:rPr lang="en-GB" sz="1000" b="1" dirty="0">
                <a:solidFill>
                  <a:schemeClr val="tx1"/>
                </a:solidFill>
              </a:rPr>
              <a:t>Maintenance loans + grants</a:t>
            </a:r>
          </a:p>
          <a:p>
            <a:pPr algn="r"/>
            <a:r>
              <a:rPr lang="en-GB" sz="1000" b="1" dirty="0">
                <a:solidFill>
                  <a:schemeClr val="tx1"/>
                </a:solidFill>
              </a:rPr>
              <a:t>0-3% real interest rate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2553" y="1507014"/>
            <a:ext cx="4243423" cy="5251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>
                <a:solidFill>
                  <a:srgbClr val="06357A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chemeClr val="accent6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Scenario 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1507014"/>
            <a:ext cx="2808312" cy="525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000" b="1" dirty="0">
                <a:solidFill>
                  <a:schemeClr val="tx1"/>
                </a:solidFill>
              </a:rPr>
              <a:t>Multi-step means-tested fees</a:t>
            </a:r>
          </a:p>
          <a:p>
            <a:pPr algn="r"/>
            <a:r>
              <a:rPr lang="en-GB" sz="1000" b="1" dirty="0">
                <a:solidFill>
                  <a:schemeClr val="tx1"/>
                </a:solidFill>
              </a:rPr>
              <a:t>Maintenance loans only</a:t>
            </a:r>
          </a:p>
          <a:p>
            <a:pPr algn="r"/>
            <a:r>
              <a:rPr lang="en-GB" sz="1000" b="1" dirty="0">
                <a:solidFill>
                  <a:schemeClr val="tx1"/>
                </a:solidFill>
              </a:rPr>
              <a:t>0-3% real interest rate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032416"/>
            <a:ext cx="4304812" cy="334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700" y="2032191"/>
            <a:ext cx="4304812" cy="33408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99592" y="116632"/>
            <a:ext cx="6552728" cy="79208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>
                <a:solidFill>
                  <a:srgbClr val="06357A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2400" dirty="0"/>
              <a:t>Sensitivity analysis</a:t>
            </a:r>
          </a:p>
          <a:p>
            <a:r>
              <a:rPr lang="en-GB" sz="1800" dirty="0"/>
              <a:t>Loan repayments by income decile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06" y="5517232"/>
            <a:ext cx="4320000" cy="3494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333" y="5517232"/>
            <a:ext cx="4320000" cy="3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94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D55-315E-4238-8202-58A80C830F0F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7" name="Picture 2" descr="business, money, poun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" y="174456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691610" y="1505979"/>
            <a:ext cx="4243423" cy="5251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0" t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>
                <a:solidFill>
                  <a:srgbClr val="06357A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chemeClr val="bg1"/>
                </a:solidFill>
              </a:rPr>
              <a:t> Scenario 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26721" y="1505979"/>
            <a:ext cx="2808312" cy="525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000" b="1" dirty="0">
                <a:solidFill>
                  <a:schemeClr val="bg1"/>
                </a:solidFill>
              </a:rPr>
              <a:t>Multi-step means-tested fees</a:t>
            </a:r>
          </a:p>
          <a:p>
            <a:pPr algn="r"/>
            <a:r>
              <a:rPr lang="en-GB" sz="1000" b="1" dirty="0">
                <a:solidFill>
                  <a:schemeClr val="bg1"/>
                </a:solidFill>
              </a:rPr>
              <a:t>Maintenance loans only</a:t>
            </a:r>
          </a:p>
          <a:p>
            <a:pPr algn="r"/>
            <a:r>
              <a:rPr lang="en-GB" sz="1000" b="1" dirty="0">
                <a:solidFill>
                  <a:schemeClr val="bg1"/>
                </a:solidFill>
              </a:rPr>
              <a:t>0% real interest rate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2553" y="1505979"/>
            <a:ext cx="4243423" cy="5251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0" t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>
                <a:solidFill>
                  <a:srgbClr val="06357A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chemeClr val="accent6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Scenario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1505979"/>
            <a:ext cx="2808312" cy="525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000" b="1" dirty="0">
                <a:solidFill>
                  <a:schemeClr val="tx1"/>
                </a:solidFill>
              </a:rPr>
              <a:t>Low-income fee waiver</a:t>
            </a:r>
          </a:p>
          <a:p>
            <a:pPr algn="r"/>
            <a:r>
              <a:rPr lang="en-GB" sz="1000" b="1" dirty="0">
                <a:solidFill>
                  <a:schemeClr val="tx1"/>
                </a:solidFill>
              </a:rPr>
              <a:t>Maintenance loans + grants</a:t>
            </a:r>
          </a:p>
          <a:p>
            <a:pPr algn="r"/>
            <a:r>
              <a:rPr lang="en-GB" sz="1000" b="1" dirty="0">
                <a:solidFill>
                  <a:schemeClr val="tx1"/>
                </a:solidFill>
              </a:rPr>
              <a:t>0-3% real interest rate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9" y="2032416"/>
            <a:ext cx="4304812" cy="334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221" y="2032416"/>
            <a:ext cx="4304812" cy="33408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99592" y="116632"/>
            <a:ext cx="6552728" cy="79208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>
                <a:solidFill>
                  <a:srgbClr val="06357A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2400" dirty="0"/>
              <a:t>Sensitivity analysis</a:t>
            </a:r>
          </a:p>
          <a:p>
            <a:r>
              <a:rPr lang="en-GB" sz="1800" dirty="0"/>
              <a:t>Loan repayments by income decile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903" y="5589240"/>
            <a:ext cx="4320000" cy="3494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221" y="5589240"/>
            <a:ext cx="4320000" cy="3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50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D55-315E-4238-8202-58A80C830F0F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7" name="Picture 2" descr="business, money, poun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" y="174456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691610" y="1505631"/>
            <a:ext cx="4243423" cy="5251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0" t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>
                <a:solidFill>
                  <a:srgbClr val="06357A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chemeClr val="bg1"/>
                </a:solidFill>
              </a:rPr>
              <a:t> Scenario 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26721" y="1505631"/>
            <a:ext cx="2808312" cy="525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000" b="1" dirty="0">
                <a:solidFill>
                  <a:schemeClr val="bg1"/>
                </a:solidFill>
              </a:rPr>
              <a:t>Low-income fee waiver</a:t>
            </a:r>
          </a:p>
          <a:p>
            <a:pPr algn="r"/>
            <a:r>
              <a:rPr lang="en-GB" sz="1000" b="1" dirty="0">
                <a:solidFill>
                  <a:schemeClr val="bg1"/>
                </a:solidFill>
              </a:rPr>
              <a:t>Maintenance loans + grants</a:t>
            </a:r>
          </a:p>
          <a:p>
            <a:pPr algn="r"/>
            <a:r>
              <a:rPr lang="en-GB" sz="1000" b="1" dirty="0">
                <a:solidFill>
                  <a:schemeClr val="bg1"/>
                </a:solidFill>
              </a:rPr>
              <a:t>0% real interest rate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2553" y="1505631"/>
            <a:ext cx="4243423" cy="525177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>
                <a:solidFill>
                  <a:srgbClr val="06357A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chemeClr val="bg1"/>
                </a:solidFill>
              </a:rPr>
              <a:t> Scenario 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1505631"/>
            <a:ext cx="2808312" cy="525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000" b="1" dirty="0">
                <a:solidFill>
                  <a:schemeClr val="bg1"/>
                </a:solidFill>
              </a:rPr>
              <a:t>Multi-step means-tested fees</a:t>
            </a:r>
          </a:p>
          <a:p>
            <a:pPr algn="r"/>
            <a:r>
              <a:rPr lang="en-GB" sz="1000" b="1" dirty="0">
                <a:solidFill>
                  <a:schemeClr val="bg1"/>
                </a:solidFill>
              </a:rPr>
              <a:t>Maintenance loans + grants</a:t>
            </a:r>
          </a:p>
          <a:p>
            <a:pPr algn="r"/>
            <a:r>
              <a:rPr lang="en-GB" sz="1000" b="1" dirty="0">
                <a:solidFill>
                  <a:schemeClr val="bg1"/>
                </a:solidFill>
              </a:rPr>
              <a:t>0% real interest rate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032416"/>
            <a:ext cx="4304812" cy="334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41165"/>
            <a:ext cx="4304812" cy="33408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99592" y="116632"/>
            <a:ext cx="6552728" cy="79208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>
                <a:solidFill>
                  <a:srgbClr val="06357A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2400" dirty="0"/>
              <a:t>Sensitivity analysis</a:t>
            </a:r>
          </a:p>
          <a:p>
            <a:r>
              <a:rPr lang="en-GB" sz="1800" dirty="0"/>
              <a:t>Loan repayments by income decile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5141"/>
            <a:ext cx="4320000" cy="349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5006" y="5425141"/>
            <a:ext cx="4320000" cy="3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41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8003" y="1484784"/>
            <a:ext cx="7310421" cy="1872208"/>
          </a:xfrm>
        </p:spPr>
        <p:txBody>
          <a:bodyPr/>
          <a:lstStyle/>
          <a:p>
            <a:pPr algn="ctr"/>
            <a:r>
              <a:rPr lang="en-GB" dirty="0"/>
              <a:t>Authors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59632" y="3501008"/>
            <a:ext cx="6943943" cy="1994728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>
            <a:lvl1pPr marL="45720" indent="0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SzPct val="80000"/>
              <a:buFont typeface="Wingdings" pitchFamily="2" charset="2"/>
              <a:buNone/>
              <a:defRPr kumimoji="0" sz="24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Font typeface="Georgia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Font typeface="Calibri" pitchFamily="34" charset="0"/>
              <a:buNone/>
              <a:defRPr kumimoji="0" sz="1600" kern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Font typeface="Wingdings 2"/>
              <a:buNone/>
              <a:defRPr kumimoji="0" sz="1400" kern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SzPct val="50000"/>
              <a:buFont typeface="Arial" pitchFamily="34" charset="0"/>
              <a:buNone/>
              <a:defRPr kumimoji="0" sz="1400" kern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Ms Maike Halterbeck, Senior Economic Consultant, London Economics</a:t>
            </a:r>
          </a:p>
          <a:p>
            <a:pPr algn="ctr"/>
            <a:r>
              <a:rPr lang="en-GB" sz="1600" dirty="0"/>
              <a:t>020 3701 7724, </a:t>
            </a:r>
            <a:r>
              <a:rPr lang="en-GB" sz="1600" u="sng" dirty="0"/>
              <a:t>mhalterbeck@londecon.co.uk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Dr Gavan Conlon, Partner, London Economics</a:t>
            </a:r>
          </a:p>
          <a:p>
            <a:pPr algn="ctr"/>
            <a:r>
              <a:rPr lang="en-GB" sz="1600" dirty="0"/>
              <a:t>020 3701 7703, </a:t>
            </a:r>
            <a:r>
              <a:rPr lang="en-GB" sz="1600" u="sng" dirty="0"/>
              <a:t>gconlon@londecon.co.uk</a:t>
            </a:r>
          </a:p>
          <a:p>
            <a:pPr algn="ctr"/>
            <a:endParaRPr lang="en-GB" sz="1600" u="sng" dirty="0"/>
          </a:p>
          <a:p>
            <a:pPr algn="ctr"/>
            <a:endParaRPr lang="en-GB" sz="1600" u="sng" dirty="0"/>
          </a:p>
          <a:p>
            <a:pPr algn="ctr"/>
            <a:r>
              <a:rPr lang="en-GB" sz="1600" dirty="0"/>
              <a:t>       </a:t>
            </a:r>
            <a:r>
              <a:rPr lang="en-GB" sz="1600" b="1" dirty="0"/>
              <a:t>@LE_Education     </a:t>
            </a:r>
          </a:p>
          <a:p>
            <a:pPr algn="ctr"/>
            <a:r>
              <a:rPr lang="en-GB" sz="1600" dirty="0"/>
              <a:t>   </a:t>
            </a:r>
          </a:p>
        </p:txBody>
      </p:sp>
      <p:pic>
        <p:nvPicPr>
          <p:cNvPr id="7" name="Picture 7" descr="Image result for twit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95" y="5212467"/>
            <a:ext cx="354094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444481" y="6381368"/>
            <a:ext cx="6943943" cy="36000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>
            <a:lvl1pPr marL="45720" indent="0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SzPct val="80000"/>
              <a:buFont typeface="Wingdings" pitchFamily="2" charset="2"/>
              <a:buNone/>
              <a:defRPr kumimoji="0" sz="24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Font typeface="Georgia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Font typeface="Calibri" pitchFamily="34" charset="0"/>
              <a:buNone/>
              <a:defRPr kumimoji="0" sz="1600" kern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Font typeface="Wingdings 2"/>
              <a:buNone/>
              <a:defRPr kumimoji="0" sz="1400" kern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6357A"/>
              </a:buClr>
              <a:buSzPct val="50000"/>
              <a:buFont typeface="Arial" pitchFamily="34" charset="0"/>
              <a:buNone/>
              <a:defRPr kumimoji="0" sz="1400" kern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 dirty="0"/>
              <a:t>Cover picture:</a:t>
            </a:r>
          </a:p>
          <a:p>
            <a:pPr algn="ctr"/>
            <a:r>
              <a:rPr lang="en-GB" sz="1000" dirty="0"/>
              <a:t>   Patpitchaya/Shutterstock.com</a:t>
            </a:r>
          </a:p>
          <a:p>
            <a:pPr algn="ctr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9565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408712" cy="792088"/>
          </a:xfrm>
        </p:spPr>
        <p:txBody>
          <a:bodyPr/>
          <a:lstStyle/>
          <a:p>
            <a:r>
              <a:rPr lang="en-GB" dirty="0"/>
              <a:t>Overview of scenarios</a:t>
            </a:r>
          </a:p>
        </p:txBody>
      </p:sp>
      <p:pic>
        <p:nvPicPr>
          <p:cNvPr id="7" name="Picture 2" descr="bullet, details, lis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04057" cy="5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106055"/>
              </p:ext>
            </p:extLst>
          </p:nvPr>
        </p:nvGraphicFramePr>
        <p:xfrm>
          <a:off x="107504" y="1052736"/>
          <a:ext cx="8895208" cy="48216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9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9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4887">
                <a:tc row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accent6"/>
                          </a:solidFill>
                        </a:rPr>
                        <a:t>Scenario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accent6"/>
                          </a:solidFill>
                        </a:rPr>
                        <a:t>Overview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accent6"/>
                          </a:solidFill>
                        </a:rPr>
                        <a:t>Tuition fees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accent6"/>
                          </a:solidFill>
                        </a:rPr>
                        <a:t>Maintenance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accent6"/>
                          </a:solidFill>
                        </a:rPr>
                        <a:t>Interest rates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8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accent6"/>
                          </a:solidFill>
                        </a:rPr>
                        <a:t>HH</a:t>
                      </a:r>
                      <a:r>
                        <a:rPr lang="en-GB" sz="900" b="1" baseline="0" dirty="0">
                          <a:solidFill>
                            <a:schemeClr val="accent6"/>
                          </a:solidFill>
                        </a:rPr>
                        <a:t> income</a:t>
                      </a:r>
                      <a:endParaRPr lang="en-GB" sz="9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accent6"/>
                          </a:solidFill>
                        </a:rPr>
                        <a:t>Level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486">
                <a:tc>
                  <a:txBody>
                    <a:bodyPr/>
                    <a:lstStyle/>
                    <a:p>
                      <a:r>
                        <a:rPr lang="en-GB" sz="900" b="1" dirty="0"/>
                        <a:t>Baseline</a:t>
                      </a:r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Baseline</a:t>
                      </a:r>
                      <a:r>
                        <a:rPr lang="en-GB" sz="900" baseline="0" dirty="0"/>
                        <a:t> student support arrangements for new students in 2017/18</a:t>
                      </a:r>
                      <a:endParaRPr lang="en-GB" sz="900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28600" indent="-228600" algn="l">
                        <a:buAutoNum type="alphaUcPeriod"/>
                      </a:pPr>
                      <a:r>
                        <a:rPr lang="en-GB" sz="900" dirty="0"/>
                        <a:t>Old baseline: Loan</a:t>
                      </a:r>
                      <a:r>
                        <a:rPr lang="en-GB" sz="900" baseline="0" dirty="0"/>
                        <a:t> repayment threshold of £21,000, interest rate threshold of £41,000 (both frozen for 4 years)</a:t>
                      </a:r>
                      <a:endParaRPr lang="en-GB" sz="900" dirty="0"/>
                    </a:p>
                    <a:p>
                      <a:pPr marL="228600" indent="-228600" algn="l">
                        <a:buAutoNum type="alphaUcPeriod" startAt="2"/>
                      </a:pPr>
                      <a:r>
                        <a:rPr lang="en-GB" sz="900" dirty="0"/>
                        <a:t>New</a:t>
                      </a:r>
                      <a:r>
                        <a:rPr lang="en-GB" sz="900" baseline="0" dirty="0"/>
                        <a:t> baseline: Loan repayment threshold of £25,000, interest rate threshold of £45,000  (both frozen for 0 years)</a:t>
                      </a:r>
                      <a:endParaRPr lang="en-GB" sz="900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486">
                <a:tc>
                  <a:txBody>
                    <a:bodyPr/>
                    <a:lstStyle/>
                    <a:p>
                      <a:r>
                        <a:rPr lang="en-GB" sz="900" b="1" dirty="0"/>
                        <a:t>Scenario 1</a:t>
                      </a:r>
                    </a:p>
                    <a:p>
                      <a:r>
                        <a:rPr lang="en-GB" sz="800" b="1" dirty="0"/>
                        <a:t>(Multi-step fees)</a:t>
                      </a:r>
                    </a:p>
                  </a:txBody>
                  <a:tcPr marL="45720" marR="4572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Multi-step</a:t>
                      </a:r>
                      <a:r>
                        <a:rPr lang="en-GB" sz="900" baseline="0" dirty="0"/>
                        <a:t> </a:t>
                      </a:r>
                      <a:r>
                        <a:rPr lang="en-GB" sz="900" dirty="0"/>
                        <a:t>means-tested</a:t>
                      </a:r>
                      <a:r>
                        <a:rPr lang="en-GB" sz="900" baseline="0" dirty="0"/>
                        <a:t> fees</a:t>
                      </a:r>
                    </a:p>
                    <a:p>
                      <a:r>
                        <a:rPr lang="en-GB" sz="900" baseline="0" dirty="0"/>
                        <a:t>Maintenance loans only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0-3%</a:t>
                      </a:r>
                      <a:r>
                        <a:rPr lang="en-GB" sz="900" baseline="0" dirty="0"/>
                        <a:t> </a:t>
                      </a:r>
                      <a:r>
                        <a:rPr lang="en-GB" sz="900" dirty="0"/>
                        <a:t>real interest rate</a:t>
                      </a:r>
                    </a:p>
                  </a:txBody>
                  <a:tcPr marL="45720" marR="4572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aseline="0" dirty="0"/>
                        <a:t>&lt;=£25,000</a:t>
                      </a:r>
                    </a:p>
                    <a:p>
                      <a:pPr algn="ctr"/>
                      <a:r>
                        <a:rPr lang="en-GB" sz="700" baseline="0" dirty="0"/>
                        <a:t>&lt;=£50,000</a:t>
                      </a:r>
                    </a:p>
                    <a:p>
                      <a:pPr algn="ctr"/>
                      <a:r>
                        <a:rPr lang="en-GB" sz="700" baseline="0" dirty="0"/>
                        <a:t>&lt;=£75,000</a:t>
                      </a:r>
                    </a:p>
                    <a:p>
                      <a:pPr algn="ctr"/>
                      <a:r>
                        <a:rPr lang="en-GB" sz="700" baseline="0" dirty="0"/>
                        <a:t>&lt;=£100,000</a:t>
                      </a:r>
                    </a:p>
                    <a:p>
                      <a:pPr algn="ctr"/>
                      <a:r>
                        <a:rPr lang="en-GB" sz="700" baseline="0" dirty="0"/>
                        <a:t>&gt;£100,000</a:t>
                      </a:r>
                    </a:p>
                  </a:txBody>
                  <a:tcPr marL="45720" marR="4572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aseline="0" dirty="0"/>
                        <a:t>£0 </a:t>
                      </a:r>
                    </a:p>
                    <a:p>
                      <a:pPr algn="ctr"/>
                      <a:r>
                        <a:rPr lang="en-GB" sz="700" baseline="0" dirty="0"/>
                        <a:t>£3,250</a:t>
                      </a:r>
                    </a:p>
                    <a:p>
                      <a:pPr algn="ctr"/>
                      <a:r>
                        <a:rPr lang="en-GB" sz="700" baseline="0" dirty="0"/>
                        <a:t>£6,250</a:t>
                      </a:r>
                    </a:p>
                    <a:p>
                      <a:pPr algn="ctr"/>
                      <a:r>
                        <a:rPr lang="en-GB" sz="700" baseline="0" dirty="0"/>
                        <a:t>£9,250</a:t>
                      </a:r>
                    </a:p>
                    <a:p>
                      <a:pPr algn="ctr"/>
                      <a:r>
                        <a:rPr lang="en-GB" sz="700" baseline="0" dirty="0"/>
                        <a:t>£12,250</a:t>
                      </a:r>
                    </a:p>
                  </a:txBody>
                  <a:tcPr marL="45720" marR="4572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Maintenance</a:t>
                      </a:r>
                      <a:r>
                        <a:rPr lang="en-GB" sz="900" baseline="0" dirty="0"/>
                        <a:t> loans only </a:t>
                      </a:r>
                    </a:p>
                    <a:p>
                      <a:pPr algn="ctr"/>
                      <a:r>
                        <a:rPr lang="en-GB" sz="900" baseline="0" dirty="0"/>
                        <a:t>(2017/18 arrangements)</a:t>
                      </a:r>
                      <a:endParaRPr lang="en-GB" sz="900" dirty="0"/>
                    </a:p>
                  </a:txBody>
                  <a:tcPr marL="45720" marR="4572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RPI + up to 3%</a:t>
                      </a:r>
                    </a:p>
                    <a:p>
                      <a:pPr algn="ctr"/>
                      <a:r>
                        <a:rPr lang="en-GB" sz="900" dirty="0"/>
                        <a:t>(means-tested)</a:t>
                      </a:r>
                    </a:p>
                  </a:txBody>
                  <a:tcPr marL="45720" marR="4572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Scenario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(Multi-step fees + grant)</a:t>
                      </a:r>
                    </a:p>
                  </a:txBody>
                  <a:tcPr marL="45720" marR="45720" marT="36000" marB="36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Multi-step</a:t>
                      </a:r>
                      <a:r>
                        <a:rPr lang="en-GB" sz="900" baseline="0" dirty="0"/>
                        <a:t> </a:t>
                      </a:r>
                      <a:r>
                        <a:rPr lang="en-GB" sz="900" dirty="0"/>
                        <a:t>means-tested</a:t>
                      </a:r>
                      <a:r>
                        <a:rPr lang="en-GB" sz="900" baseline="0" dirty="0"/>
                        <a:t> fees</a:t>
                      </a:r>
                    </a:p>
                    <a:p>
                      <a:r>
                        <a:rPr lang="en-GB" sz="900" baseline="0" dirty="0"/>
                        <a:t>Maintenance loans + grants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0-3%</a:t>
                      </a:r>
                      <a:r>
                        <a:rPr lang="en-GB" sz="900" baseline="0" dirty="0"/>
                        <a:t> </a:t>
                      </a:r>
                      <a:r>
                        <a:rPr lang="en-GB" sz="900" dirty="0"/>
                        <a:t>real interest rate</a:t>
                      </a:r>
                    </a:p>
                  </a:txBody>
                  <a:tcPr marL="45720" marR="45720" marT="36000" marB="36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aseline="0" dirty="0"/>
                        <a:t>&lt;=£25,000</a:t>
                      </a:r>
                    </a:p>
                    <a:p>
                      <a:pPr algn="ctr"/>
                      <a:r>
                        <a:rPr lang="en-GB" sz="700" baseline="0" dirty="0"/>
                        <a:t>&lt;=£50,000</a:t>
                      </a:r>
                    </a:p>
                    <a:p>
                      <a:pPr algn="ctr"/>
                      <a:r>
                        <a:rPr lang="en-GB" sz="700" baseline="0" dirty="0"/>
                        <a:t>&lt;=£75,000</a:t>
                      </a:r>
                    </a:p>
                    <a:p>
                      <a:pPr algn="ctr"/>
                      <a:r>
                        <a:rPr lang="en-GB" sz="700" baseline="0" dirty="0"/>
                        <a:t>&lt;=£100,000</a:t>
                      </a:r>
                    </a:p>
                    <a:p>
                      <a:pPr algn="ctr"/>
                      <a:r>
                        <a:rPr lang="en-GB" sz="700" baseline="0" dirty="0"/>
                        <a:t>&gt;£100,000</a:t>
                      </a:r>
                    </a:p>
                  </a:txBody>
                  <a:tcPr marL="45720" marR="45720" marT="36000" marB="36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aseline="0" dirty="0"/>
                        <a:t>£0 </a:t>
                      </a:r>
                    </a:p>
                    <a:p>
                      <a:pPr algn="ctr"/>
                      <a:r>
                        <a:rPr lang="en-GB" sz="700" baseline="0" dirty="0"/>
                        <a:t>£3,250</a:t>
                      </a:r>
                    </a:p>
                    <a:p>
                      <a:pPr algn="ctr"/>
                      <a:r>
                        <a:rPr lang="en-GB" sz="700" baseline="0" dirty="0"/>
                        <a:t>£6,250</a:t>
                      </a:r>
                    </a:p>
                    <a:p>
                      <a:pPr algn="ctr"/>
                      <a:r>
                        <a:rPr lang="en-GB" sz="700" baseline="0" dirty="0"/>
                        <a:t>£9,250</a:t>
                      </a:r>
                    </a:p>
                    <a:p>
                      <a:pPr algn="ctr"/>
                      <a:r>
                        <a:rPr lang="en-GB" sz="700" baseline="0" dirty="0"/>
                        <a:t>£12,250</a:t>
                      </a:r>
                    </a:p>
                  </a:txBody>
                  <a:tcPr marL="45720" marR="45720" marT="36000" marB="36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Maintenance</a:t>
                      </a:r>
                      <a:r>
                        <a:rPr lang="en-GB" sz="900" baseline="0" dirty="0"/>
                        <a:t> loans + grants</a:t>
                      </a:r>
                    </a:p>
                    <a:p>
                      <a:pPr algn="ctr"/>
                      <a:r>
                        <a:rPr lang="en-GB" sz="900" baseline="0" dirty="0"/>
                        <a:t>(2015-16 arrangements)</a:t>
                      </a:r>
                      <a:endParaRPr lang="en-GB" sz="900" dirty="0"/>
                    </a:p>
                  </a:txBody>
                  <a:tcPr marL="45720" marR="45720" marT="36000" marB="36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RPI + up to 3%</a:t>
                      </a:r>
                    </a:p>
                    <a:p>
                      <a:pPr algn="ctr"/>
                      <a:r>
                        <a:rPr lang="en-GB" sz="900" dirty="0"/>
                        <a:t>(means-tested)</a:t>
                      </a:r>
                    </a:p>
                  </a:txBody>
                  <a:tcPr marL="45720" marR="45720" marT="36000" marB="36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486"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</a:rPr>
                        <a:t>Scenario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  <a:p>
                      <a:r>
                        <a:rPr lang="en-GB" sz="800" b="1" baseline="0" dirty="0">
                          <a:solidFill>
                            <a:schemeClr val="tx1"/>
                          </a:solidFill>
                        </a:rPr>
                        <a:t>(Low income fee waiver + grants)</a:t>
                      </a:r>
                    </a:p>
                  </a:txBody>
                  <a:tcPr marL="45720" marR="45720" marT="36000" marB="360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Low-income</a:t>
                      </a:r>
                      <a:r>
                        <a:rPr lang="en-GB" sz="900" baseline="0" dirty="0"/>
                        <a:t> fee waiver</a:t>
                      </a:r>
                    </a:p>
                    <a:p>
                      <a:r>
                        <a:rPr lang="en-GB" sz="900" baseline="0" dirty="0"/>
                        <a:t>Maintenance loans + grants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0-3%</a:t>
                      </a:r>
                      <a:r>
                        <a:rPr lang="en-GB" sz="900" baseline="0" dirty="0"/>
                        <a:t> </a:t>
                      </a:r>
                      <a:r>
                        <a:rPr lang="en-GB" sz="900" dirty="0"/>
                        <a:t>real interest rate</a:t>
                      </a:r>
                    </a:p>
                  </a:txBody>
                  <a:tcPr marL="45720" marR="45720" marT="36000" marB="360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aseline="0" dirty="0">
                          <a:solidFill>
                            <a:schemeClr val="tx1"/>
                          </a:solidFill>
                        </a:rPr>
                        <a:t>&lt;=£25,000</a:t>
                      </a:r>
                    </a:p>
                    <a:p>
                      <a:pPr algn="ctr"/>
                      <a:r>
                        <a:rPr lang="en-GB" sz="700" baseline="0" dirty="0">
                          <a:solidFill>
                            <a:schemeClr val="tx1"/>
                          </a:solidFill>
                        </a:rPr>
                        <a:t>&gt;£25,000</a:t>
                      </a:r>
                    </a:p>
                  </a:txBody>
                  <a:tcPr marL="45720" marR="45720" marT="36000" marB="360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£0 </a:t>
                      </a:r>
                    </a:p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£9,250</a:t>
                      </a:r>
                    </a:p>
                  </a:txBody>
                  <a:tcPr marL="45720" marR="45720" marT="36000" marB="360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Maintenance</a:t>
                      </a:r>
                      <a:r>
                        <a:rPr lang="en-GB" sz="900" baseline="0" dirty="0"/>
                        <a:t> loans + grants</a:t>
                      </a:r>
                    </a:p>
                    <a:p>
                      <a:pPr algn="ctr"/>
                      <a:r>
                        <a:rPr lang="en-GB" sz="900" baseline="0" dirty="0"/>
                        <a:t>(2015-16 arrangements)</a:t>
                      </a:r>
                      <a:endParaRPr lang="en-GB" sz="900" dirty="0"/>
                    </a:p>
                  </a:txBody>
                  <a:tcPr marL="45720" marR="45720" marT="36000" marB="360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RPI + up to 3%</a:t>
                      </a:r>
                    </a:p>
                    <a:p>
                      <a:pPr algn="ctr"/>
                      <a:r>
                        <a:rPr lang="en-GB" sz="900" dirty="0"/>
                        <a:t>(means-tested)</a:t>
                      </a:r>
                    </a:p>
                  </a:txBody>
                  <a:tcPr marL="45720" marR="45720" marT="36000" marB="360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486"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bg1"/>
                          </a:solidFill>
                        </a:rPr>
                        <a:t>Scenario 4</a:t>
                      </a:r>
                    </a:p>
                    <a:p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(Scenario 1 +</a:t>
                      </a:r>
                      <a:r>
                        <a:rPr lang="en-GB" sz="800" b="1" baseline="0" dirty="0">
                          <a:solidFill>
                            <a:schemeClr val="bg1"/>
                          </a:solidFill>
                        </a:rPr>
                        <a:t> 0% real interest rate)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36000" marB="360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Multi-step means-tested fees</a:t>
                      </a:r>
                    </a:p>
                    <a:p>
                      <a:r>
                        <a:rPr lang="en-GB" sz="900" baseline="0" dirty="0">
                          <a:solidFill>
                            <a:schemeClr val="bg1"/>
                          </a:solidFill>
                        </a:rPr>
                        <a:t>Maintenance loans only</a:t>
                      </a:r>
                    </a:p>
                    <a:p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0% real interest rate</a:t>
                      </a:r>
                    </a:p>
                  </a:txBody>
                  <a:tcPr marL="45720" marR="45720" marT="36000" marB="360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aseline="0" dirty="0">
                          <a:solidFill>
                            <a:schemeClr val="bg1"/>
                          </a:solidFill>
                        </a:rPr>
                        <a:t>&lt;=£25,000</a:t>
                      </a:r>
                    </a:p>
                    <a:p>
                      <a:pPr algn="ctr"/>
                      <a:r>
                        <a:rPr lang="en-GB" sz="700" baseline="0" dirty="0">
                          <a:solidFill>
                            <a:schemeClr val="bg1"/>
                          </a:solidFill>
                        </a:rPr>
                        <a:t>&lt;=£50,000</a:t>
                      </a:r>
                    </a:p>
                    <a:p>
                      <a:pPr algn="ctr"/>
                      <a:r>
                        <a:rPr lang="en-GB" sz="700" baseline="0" dirty="0">
                          <a:solidFill>
                            <a:schemeClr val="bg1"/>
                          </a:solidFill>
                        </a:rPr>
                        <a:t>&lt;=£75,000</a:t>
                      </a:r>
                    </a:p>
                    <a:p>
                      <a:pPr algn="ctr"/>
                      <a:r>
                        <a:rPr lang="en-GB" sz="700" baseline="0" dirty="0">
                          <a:solidFill>
                            <a:schemeClr val="bg1"/>
                          </a:solidFill>
                        </a:rPr>
                        <a:t>&lt;=£100,000</a:t>
                      </a:r>
                    </a:p>
                    <a:p>
                      <a:pPr algn="ctr"/>
                      <a:r>
                        <a:rPr lang="en-GB" sz="700" baseline="0" dirty="0">
                          <a:solidFill>
                            <a:schemeClr val="bg1"/>
                          </a:solidFill>
                        </a:rPr>
                        <a:t>&gt;£100,000</a:t>
                      </a:r>
                    </a:p>
                  </a:txBody>
                  <a:tcPr marL="45720" marR="45720" marT="36000" marB="360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aseline="0" dirty="0">
                          <a:solidFill>
                            <a:schemeClr val="bg1"/>
                          </a:solidFill>
                        </a:rPr>
                        <a:t>£0 </a:t>
                      </a:r>
                    </a:p>
                    <a:p>
                      <a:pPr algn="ctr"/>
                      <a:r>
                        <a:rPr lang="en-GB" sz="700" baseline="0" dirty="0">
                          <a:solidFill>
                            <a:schemeClr val="bg1"/>
                          </a:solidFill>
                        </a:rPr>
                        <a:t>£3,250</a:t>
                      </a:r>
                    </a:p>
                    <a:p>
                      <a:pPr algn="ctr"/>
                      <a:r>
                        <a:rPr lang="en-GB" sz="700" baseline="0" dirty="0">
                          <a:solidFill>
                            <a:schemeClr val="bg1"/>
                          </a:solidFill>
                        </a:rPr>
                        <a:t>£6,250</a:t>
                      </a:r>
                    </a:p>
                    <a:p>
                      <a:pPr algn="ctr"/>
                      <a:r>
                        <a:rPr lang="en-GB" sz="700" baseline="0" dirty="0">
                          <a:solidFill>
                            <a:schemeClr val="bg1"/>
                          </a:solidFill>
                        </a:rPr>
                        <a:t>£9,250</a:t>
                      </a:r>
                    </a:p>
                    <a:p>
                      <a:pPr algn="ctr"/>
                      <a:r>
                        <a:rPr lang="en-GB" sz="700" baseline="0" dirty="0">
                          <a:solidFill>
                            <a:schemeClr val="bg1"/>
                          </a:solidFill>
                        </a:rPr>
                        <a:t>£12,250</a:t>
                      </a:r>
                    </a:p>
                  </a:txBody>
                  <a:tcPr marL="45720" marR="45720" marT="36000" marB="360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Maintenance</a:t>
                      </a:r>
                      <a:r>
                        <a:rPr lang="en-GB" sz="900" baseline="0" dirty="0">
                          <a:solidFill>
                            <a:schemeClr val="bg1"/>
                          </a:solidFill>
                        </a:rPr>
                        <a:t> loans only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>
                          <a:solidFill>
                            <a:schemeClr val="bg1"/>
                          </a:solidFill>
                        </a:rPr>
                        <a:t>(2017/18 arrangements)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36000" marB="360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RPI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(non-means-tested)</a:t>
                      </a:r>
                    </a:p>
                  </a:txBody>
                  <a:tcPr marL="45720" marR="45720" marT="36000" marB="360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3486"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bg1"/>
                          </a:solidFill>
                        </a:rPr>
                        <a:t>Scenario</a:t>
                      </a:r>
                      <a:r>
                        <a:rPr lang="en-GB" sz="900" b="1" baseline="0" dirty="0">
                          <a:solidFill>
                            <a:schemeClr val="bg1"/>
                          </a:solidFill>
                        </a:rPr>
                        <a:t> 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(Scenario 2 +</a:t>
                      </a:r>
                      <a:r>
                        <a:rPr lang="en-GB" sz="800" b="1" baseline="0" dirty="0">
                          <a:solidFill>
                            <a:schemeClr val="bg1"/>
                          </a:solidFill>
                        </a:rPr>
                        <a:t> 0% real interest rate)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Multi-step </a:t>
                      </a:r>
                      <a:r>
                        <a:rPr lang="en-GB" sz="900" baseline="0" dirty="0">
                          <a:solidFill>
                            <a:schemeClr val="bg1"/>
                          </a:solidFill>
                        </a:rPr>
                        <a:t>Maintenance loans + grants</a:t>
                      </a:r>
                    </a:p>
                    <a:p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0% real interest rate</a:t>
                      </a:r>
                    </a:p>
                  </a:txBody>
                  <a:tcPr marL="45720" marR="45720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aseline="0" dirty="0">
                          <a:solidFill>
                            <a:schemeClr val="bg1"/>
                          </a:solidFill>
                        </a:rPr>
                        <a:t>&lt;=£25,000</a:t>
                      </a:r>
                    </a:p>
                    <a:p>
                      <a:pPr algn="ctr"/>
                      <a:r>
                        <a:rPr lang="en-GB" sz="700" baseline="0" dirty="0">
                          <a:solidFill>
                            <a:schemeClr val="bg1"/>
                          </a:solidFill>
                        </a:rPr>
                        <a:t>&lt;=£50,000</a:t>
                      </a:r>
                    </a:p>
                    <a:p>
                      <a:pPr algn="ctr"/>
                      <a:r>
                        <a:rPr lang="en-GB" sz="700" baseline="0" dirty="0">
                          <a:solidFill>
                            <a:schemeClr val="bg1"/>
                          </a:solidFill>
                        </a:rPr>
                        <a:t>&lt;=£75,000</a:t>
                      </a:r>
                    </a:p>
                    <a:p>
                      <a:pPr algn="ctr"/>
                      <a:r>
                        <a:rPr lang="en-GB" sz="700" baseline="0" dirty="0">
                          <a:solidFill>
                            <a:schemeClr val="bg1"/>
                          </a:solidFill>
                        </a:rPr>
                        <a:t>&lt;=£100,000</a:t>
                      </a:r>
                    </a:p>
                    <a:p>
                      <a:pPr algn="ctr"/>
                      <a:r>
                        <a:rPr lang="en-GB" sz="700" baseline="0" dirty="0">
                          <a:solidFill>
                            <a:schemeClr val="bg1"/>
                          </a:solidFill>
                        </a:rPr>
                        <a:t>&gt;£100,000</a:t>
                      </a:r>
                    </a:p>
                  </a:txBody>
                  <a:tcPr marL="45720" marR="45720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aseline="0" dirty="0">
                          <a:solidFill>
                            <a:schemeClr val="bg1"/>
                          </a:solidFill>
                        </a:rPr>
                        <a:t>£0 </a:t>
                      </a:r>
                    </a:p>
                    <a:p>
                      <a:pPr algn="ctr"/>
                      <a:r>
                        <a:rPr lang="en-GB" sz="700" baseline="0" dirty="0">
                          <a:solidFill>
                            <a:schemeClr val="bg1"/>
                          </a:solidFill>
                        </a:rPr>
                        <a:t>£3,250</a:t>
                      </a:r>
                    </a:p>
                    <a:p>
                      <a:pPr algn="ctr"/>
                      <a:r>
                        <a:rPr lang="en-GB" sz="700" baseline="0" dirty="0">
                          <a:solidFill>
                            <a:schemeClr val="bg1"/>
                          </a:solidFill>
                        </a:rPr>
                        <a:t>£6,250</a:t>
                      </a:r>
                    </a:p>
                    <a:p>
                      <a:pPr algn="ctr"/>
                      <a:r>
                        <a:rPr lang="en-GB" sz="700" baseline="0" dirty="0">
                          <a:solidFill>
                            <a:schemeClr val="bg1"/>
                          </a:solidFill>
                        </a:rPr>
                        <a:t>£9,250</a:t>
                      </a:r>
                    </a:p>
                    <a:p>
                      <a:pPr algn="ctr"/>
                      <a:r>
                        <a:rPr lang="en-GB" sz="700" baseline="0" dirty="0">
                          <a:solidFill>
                            <a:schemeClr val="bg1"/>
                          </a:solidFill>
                        </a:rPr>
                        <a:t>£12,250</a:t>
                      </a:r>
                    </a:p>
                  </a:txBody>
                  <a:tcPr marL="45720" marR="45720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Maintenance</a:t>
                      </a:r>
                      <a:r>
                        <a:rPr lang="en-GB" sz="900" baseline="0" dirty="0">
                          <a:solidFill>
                            <a:schemeClr val="bg1"/>
                          </a:solidFill>
                        </a:rPr>
                        <a:t> loans + grants</a:t>
                      </a:r>
                    </a:p>
                    <a:p>
                      <a:pPr algn="ctr"/>
                      <a:r>
                        <a:rPr lang="en-GB" sz="900" baseline="0" dirty="0">
                          <a:solidFill>
                            <a:schemeClr val="bg1"/>
                          </a:solidFill>
                        </a:rPr>
                        <a:t>(2015-16 arrangements)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RPI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(non-means-tested)</a:t>
                      </a:r>
                    </a:p>
                  </a:txBody>
                  <a:tcPr marL="45720" marR="45720" marT="36000" marB="3600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3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</a:rPr>
                        <a:t>Scenario 6 </a:t>
                      </a:r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(Scenario 3 +</a:t>
                      </a:r>
                      <a:r>
                        <a:rPr lang="en-GB" sz="800" b="1" baseline="0" dirty="0">
                          <a:solidFill>
                            <a:schemeClr val="bg1"/>
                          </a:solidFill>
                        </a:rPr>
                        <a:t> 0% real interest rate)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36000" marB="360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Low-income</a:t>
                      </a:r>
                      <a:r>
                        <a:rPr lang="en-GB" sz="900" baseline="0" dirty="0">
                          <a:solidFill>
                            <a:schemeClr val="bg1"/>
                          </a:solidFill>
                        </a:rPr>
                        <a:t> fee waiver</a:t>
                      </a:r>
                    </a:p>
                    <a:p>
                      <a:r>
                        <a:rPr lang="en-GB" sz="900" baseline="0" dirty="0">
                          <a:solidFill>
                            <a:schemeClr val="bg1"/>
                          </a:solidFill>
                        </a:rPr>
                        <a:t>Maintenance loans + grants</a:t>
                      </a:r>
                    </a:p>
                    <a:p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0% real interest rate</a:t>
                      </a:r>
                    </a:p>
                  </a:txBody>
                  <a:tcPr marL="45720" marR="45720" marT="36000" marB="360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aseline="0" dirty="0">
                          <a:solidFill>
                            <a:schemeClr val="bg1"/>
                          </a:solidFill>
                        </a:rPr>
                        <a:t>&lt;=£25,000</a:t>
                      </a:r>
                    </a:p>
                    <a:p>
                      <a:pPr algn="ctr"/>
                      <a:r>
                        <a:rPr lang="en-GB" sz="700" baseline="0" dirty="0">
                          <a:solidFill>
                            <a:schemeClr val="bg1"/>
                          </a:solidFill>
                        </a:rPr>
                        <a:t>&gt;£25,000</a:t>
                      </a:r>
                    </a:p>
                  </a:txBody>
                  <a:tcPr marL="45720" marR="45720" marT="36000" marB="360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bg1"/>
                          </a:solidFill>
                        </a:rPr>
                        <a:t>£0 </a:t>
                      </a:r>
                    </a:p>
                    <a:p>
                      <a:pPr algn="ctr"/>
                      <a:r>
                        <a:rPr lang="en-GB" sz="700" dirty="0">
                          <a:solidFill>
                            <a:schemeClr val="bg1"/>
                          </a:solidFill>
                        </a:rPr>
                        <a:t>£9,250</a:t>
                      </a:r>
                    </a:p>
                  </a:txBody>
                  <a:tcPr marL="45720" marR="45720" marT="36000" marB="360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Maintenance</a:t>
                      </a:r>
                      <a:r>
                        <a:rPr lang="en-GB" sz="900" baseline="0" dirty="0">
                          <a:solidFill>
                            <a:schemeClr val="bg1"/>
                          </a:solidFill>
                        </a:rPr>
                        <a:t> loans + grants</a:t>
                      </a:r>
                    </a:p>
                    <a:p>
                      <a:pPr algn="ctr"/>
                      <a:r>
                        <a:rPr lang="en-GB" sz="900" baseline="0" dirty="0">
                          <a:solidFill>
                            <a:schemeClr val="bg1"/>
                          </a:solidFill>
                        </a:rPr>
                        <a:t>(2015-16 arrangements)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36000" marB="360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RPI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(non-means-tested)</a:t>
                      </a:r>
                    </a:p>
                  </a:txBody>
                  <a:tcPr marL="45720" marR="45720" marT="36000" marB="360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D55-315E-4238-8202-58A80C830F0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95536" y="5949280"/>
            <a:ext cx="860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Note: For the </a:t>
            </a:r>
            <a:r>
              <a:rPr lang="en-GB" sz="800" b="1" dirty="0"/>
              <a:t>means-tested fees</a:t>
            </a:r>
            <a:r>
              <a:rPr lang="en-GB" sz="800" dirty="0"/>
              <a:t>, we apply the same household income bands for full-time and part-time students. The full-time bands are based on students’ household income distribution (using information provided by the Student Loans Company), where bands above £25,000 and below £100,000 have been set to arrive at a roughly equal proportion of students within each band. </a:t>
            </a:r>
          </a:p>
          <a:p>
            <a:r>
              <a:rPr lang="en-GB" sz="800" dirty="0"/>
              <a:t>The combined </a:t>
            </a:r>
            <a:r>
              <a:rPr lang="en-GB" sz="800" b="1" dirty="0"/>
              <a:t>maintenance grants and maintenance loans</a:t>
            </a:r>
            <a:r>
              <a:rPr lang="en-GB" sz="800" dirty="0"/>
              <a:t> in Scenarios 2, 3, 5 ad 6 are based on the support available in 2017/18 for </a:t>
            </a:r>
            <a:r>
              <a:rPr lang="en-GB" sz="800" i="1" dirty="0"/>
              <a:t>continuing </a:t>
            </a:r>
            <a:r>
              <a:rPr lang="en-GB" sz="800" dirty="0"/>
              <a:t>students who started their qualification in 2015/16 or earlier. Finally, under each of the alternative scenarios, given the means-testing applied to tuition fees, we assume that universities would no longer be obliged to provide any fee or other types of </a:t>
            </a:r>
            <a:r>
              <a:rPr lang="en-GB" sz="800" b="1" dirty="0"/>
              <a:t>bursaries</a:t>
            </a:r>
            <a:r>
              <a:rPr lang="en-GB" sz="800" dirty="0"/>
              <a:t> to students (given that students with from low-income households would pay lower tuition fees than students from wealthier households).</a:t>
            </a:r>
          </a:p>
        </p:txBody>
      </p:sp>
    </p:spTree>
    <p:extLst>
      <p:ext uri="{BB962C8B-B14F-4D97-AF65-F5344CB8AC3E}">
        <p14:creationId xmlns:p14="http://schemas.microsoft.com/office/powerpoint/2010/main" val="232965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7838" y="188640"/>
            <a:ext cx="6912768" cy="1437843"/>
          </a:xfrm>
        </p:spPr>
        <p:txBody>
          <a:bodyPr/>
          <a:lstStyle/>
          <a:p>
            <a:r>
              <a:rPr lang="en-GB" dirty="0"/>
              <a:t>Headline figures</a:t>
            </a:r>
            <a:br>
              <a:rPr lang="en-GB" dirty="0"/>
            </a:b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…assuming no correlation between parental household income and graduate earnings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24625"/>
            <a:ext cx="477838" cy="265113"/>
          </a:xfrm>
        </p:spPr>
        <p:txBody>
          <a:bodyPr/>
          <a:lstStyle/>
          <a:p>
            <a:fld id="{5ACC0D55-315E-4238-8202-58A80C830F0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42D9D-6C30-40D8-8DC8-7AAADF7A8506}"/>
              </a:ext>
            </a:extLst>
          </p:cNvPr>
          <p:cNvSpPr txBox="1"/>
          <p:nvPr/>
        </p:nvSpPr>
        <p:spPr>
          <a:xfrm>
            <a:off x="323528" y="1844824"/>
            <a:ext cx="863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Note:</a:t>
            </a:r>
            <a:r>
              <a:rPr lang="en-GB" sz="900" b="1" dirty="0">
                <a:solidFill>
                  <a:schemeClr val="bg1"/>
                </a:solidFill>
              </a:rPr>
              <a:t>  </a:t>
            </a:r>
            <a:r>
              <a:rPr lang="en-GB" sz="900" dirty="0">
                <a:solidFill>
                  <a:schemeClr val="bg1"/>
                </a:solidFill>
              </a:rPr>
              <a:t>All monetary values have been discounted to present net present values (using standard HMT Green Book discount rates), and are presented in constant 2017/18 prices. Graduate lifetime loan repayments have been rounded to the nearest £100.</a:t>
            </a:r>
          </a:p>
          <a:p>
            <a:r>
              <a:rPr lang="en-GB" sz="900" dirty="0">
                <a:solidFill>
                  <a:schemeClr val="bg1"/>
                </a:solidFill>
              </a:rPr>
              <a:t>Debt on graduation and expected lifetime repayments per student are presented for full-time undergraduate degree students only, and have been rounded to the nearest £100. </a:t>
            </a:r>
          </a:p>
          <a:p>
            <a:r>
              <a:rPr lang="en-GB" sz="900" dirty="0">
                <a:solidFill>
                  <a:schemeClr val="bg1"/>
                </a:solidFill>
              </a:rPr>
              <a:t>Gross fee income refers to fee income before the deduction of the costs of fee bursaries provided to students</a:t>
            </a:r>
            <a:r>
              <a:rPr lang="en-GB" sz="9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8251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D55-315E-4238-8202-58A80C830F0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192688" cy="79208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GB" sz="2600" dirty="0">
                <a:solidFill>
                  <a:schemeClr val="accent6"/>
                </a:solidFill>
              </a:rPr>
              <a:t> </a:t>
            </a:r>
            <a:r>
              <a:rPr lang="en-GB" sz="2000" dirty="0">
                <a:solidFill>
                  <a:schemeClr val="accent6"/>
                </a:solidFill>
              </a:rPr>
              <a:t>Pre Oct 2017 (Baseline A)</a:t>
            </a:r>
            <a:endParaRPr lang="en-GB" sz="2600" dirty="0">
              <a:solidFill>
                <a:schemeClr val="accent6"/>
              </a:solidFill>
            </a:endParaRPr>
          </a:p>
        </p:txBody>
      </p:sp>
      <p:pic>
        <p:nvPicPr>
          <p:cNvPr id="7" name="Picture 2" descr="business, money, poun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" y="174456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72000" y="1045622"/>
            <a:ext cx="4572000" cy="223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850" b="1" dirty="0">
                <a:solidFill>
                  <a:schemeClr val="accent6"/>
                </a:solidFill>
              </a:rPr>
              <a:t>Graduate lifetime loan repayments – full-time undergraduate degrees (by decile and gender)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026743"/>
              </p:ext>
            </p:extLst>
          </p:nvPr>
        </p:nvGraphicFramePr>
        <p:xfrm>
          <a:off x="971600" y="1268760"/>
          <a:ext cx="3240361" cy="40633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45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623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Resource flows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Amount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(£)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82">
                <a:tc>
                  <a:txBody>
                    <a:bodyPr/>
                    <a:lstStyle/>
                    <a:p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Exchequer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623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maintenance grant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623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maintenance loan 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(£1,638m)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6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tuition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fee </a:t>
                      </a: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loan 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(£2,706m)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6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teaching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grants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(£1,294m)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6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(£5,637m)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6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%</a:t>
                      </a:r>
                      <a:r>
                        <a:rPr lang="en-GB" sz="850" b="1" baseline="0" dirty="0">
                          <a:solidFill>
                            <a:schemeClr val="accent6"/>
                          </a:solidFill>
                        </a:rPr>
                        <a:t> of loans that is never repaid (RAB)</a:t>
                      </a:r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27.6%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Higher</a:t>
                      </a:r>
                      <a:r>
                        <a:rPr lang="en-GB" sz="850" b="1" baseline="0" dirty="0">
                          <a:solidFill>
                            <a:schemeClr val="accent6"/>
                          </a:solidFill>
                        </a:rPr>
                        <a:t> Education Institutions’ income</a:t>
                      </a:r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623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Gross fee income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£9,985m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623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Teaching grant income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£1,294m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6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bursary provision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(£191m)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£11,087m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4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Students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6623">
                <a:tc>
                  <a:txBody>
                    <a:bodyPr/>
                    <a:lstStyle/>
                    <a:p>
                      <a:pPr algn="l" fontAlgn="b"/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Average debt on graduation (FTUG)</a:t>
                      </a:r>
                      <a:endParaRPr kumimoji="0" lang="en-GB" sz="85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£46,000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635896" y="378818"/>
            <a:ext cx="3528392" cy="304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b="1" dirty="0">
                <a:solidFill>
                  <a:schemeClr val="accent6"/>
                </a:solidFill>
              </a:rPr>
              <a:t>£21,000 repayment threshold &amp; </a:t>
            </a:r>
          </a:p>
          <a:p>
            <a:pPr algn="r"/>
            <a:r>
              <a:rPr lang="en-GB" sz="1400" b="1" dirty="0">
                <a:solidFill>
                  <a:schemeClr val="accent6"/>
                </a:solidFill>
              </a:rPr>
              <a:t>£41,000 interest threshold (4 year freeze)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3FA06C-F568-440F-A831-8D8C3E73C160}"/>
              </a:ext>
            </a:extLst>
          </p:cNvPr>
          <p:cNvGrpSpPr/>
          <p:nvPr/>
        </p:nvGrpSpPr>
        <p:grpSpPr>
          <a:xfrm>
            <a:off x="5156559" y="4224875"/>
            <a:ext cx="3402880" cy="2671935"/>
            <a:chOff x="4751512" y="4381518"/>
            <a:chExt cx="3402880" cy="267193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C5E938-CD7E-41D8-ADED-38EE8957B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455"/>
            <a:stretch/>
          </p:blipFill>
          <p:spPr>
            <a:xfrm>
              <a:off x="4751512" y="4429686"/>
              <a:ext cx="3402880" cy="2623767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220B15-07AA-4E85-9C32-DEEE0EF813E1}"/>
                </a:ext>
              </a:extLst>
            </p:cNvPr>
            <p:cNvSpPr/>
            <p:nvPr/>
          </p:nvSpPr>
          <p:spPr>
            <a:xfrm>
              <a:off x="5277242" y="4381518"/>
              <a:ext cx="2877150" cy="176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0" name="Picture 4" descr="https://londoneconomics.co.uk/wp-content/themes/london-economics/images/london-economics-logo.png">
            <a:extLst>
              <a:ext uri="{FF2B5EF4-FFF2-40B4-BE49-F238E27FC236}">
                <a16:creationId xmlns:a16="http://schemas.microsoft.com/office/drawing/2014/main" id="{26508674-B80A-4C8E-8379-659E94265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31" y="168871"/>
            <a:ext cx="16192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43B78C5-4B79-4ED1-895E-D0983FC40537}"/>
              </a:ext>
            </a:extLst>
          </p:cNvPr>
          <p:cNvSpPr txBox="1"/>
          <p:nvPr/>
        </p:nvSpPr>
        <p:spPr>
          <a:xfrm>
            <a:off x="4572000" y="3994043"/>
            <a:ext cx="4572000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accent6"/>
                </a:solidFill>
              </a:rPr>
              <a:t>Debt on graduation by household income decile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7DA2D6B-118F-4957-A499-B056263CF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414" y="1299096"/>
            <a:ext cx="3439171" cy="26646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40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18418FC-9EDC-49F7-996C-7290E31FC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446" y="1305193"/>
            <a:ext cx="3453193" cy="2675159"/>
          </a:xfrm>
          <a:prstGeom prst="rect">
            <a:avLst/>
          </a:prstGeom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D55-315E-4238-8202-58A80C830F0F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Picture 2" descr="business, money, pound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" y="174456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48086" y="1059337"/>
            <a:ext cx="4595914" cy="2231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850" b="1" dirty="0">
                <a:solidFill>
                  <a:schemeClr val="bg1"/>
                </a:solidFill>
              </a:rPr>
              <a:t>Graduate lifetime loan repayments – full-time undergraduate degrees (by decile and gender)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119230"/>
              </p:ext>
            </p:extLst>
          </p:nvPr>
        </p:nvGraphicFramePr>
        <p:xfrm>
          <a:off x="971600" y="1247501"/>
          <a:ext cx="3240361" cy="45339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9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bg1"/>
                          </a:solidFill>
                        </a:rPr>
                        <a:t>Resource flows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bg1"/>
                          </a:solidFill>
                        </a:rPr>
                        <a:t>Baseline</a:t>
                      </a:r>
                      <a:r>
                        <a:rPr lang="en-GB" sz="800" baseline="0" dirty="0">
                          <a:solidFill>
                            <a:schemeClr val="bg1"/>
                          </a:solidFill>
                        </a:rPr>
                        <a:t> A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bg1"/>
                          </a:solidFill>
                        </a:rPr>
                        <a:t>Baseline</a:t>
                      </a:r>
                      <a:r>
                        <a:rPr lang="en-GB" sz="800" baseline="0" dirty="0">
                          <a:solidFill>
                            <a:schemeClr val="bg1"/>
                          </a:solidFill>
                        </a:rPr>
                        <a:t> B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bg1"/>
                          </a:solidFill>
                        </a:rPr>
                        <a:t>Diff.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Exchequer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maintenance grant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maintenance loan 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(£1,638m)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(£2,728m)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(£1,090m)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tuition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fee </a:t>
                      </a: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loan 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(£2,706m)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(£4,469m)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(£1,763m)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teaching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grants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(£1,294m)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(£1,294m)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(£5,637m)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(£8,491m)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(£2,853m)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%</a:t>
                      </a:r>
                      <a:r>
                        <a:rPr lang="en-GB" sz="850" b="1" baseline="0" dirty="0">
                          <a:solidFill>
                            <a:schemeClr val="accent6"/>
                          </a:solidFill>
                        </a:rPr>
                        <a:t> of loans that is never repaid (RAB)</a:t>
                      </a:r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27.6%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45.1%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17.5 pp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Higher</a:t>
                      </a:r>
                      <a:r>
                        <a:rPr lang="en-GB" sz="850" b="1" baseline="0" dirty="0">
                          <a:solidFill>
                            <a:schemeClr val="accent6"/>
                          </a:solidFill>
                        </a:rPr>
                        <a:t> Education Institutions</a:t>
                      </a:r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Gross fee income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£9,985m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£9,985m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Teaching grant income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£1,294m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£1,294m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bursary provision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(£191m)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(£191m)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£11,087m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£11,087m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4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Students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5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Average debt on graduation (FTUG)</a:t>
                      </a:r>
                      <a:endParaRPr kumimoji="0" lang="en-GB" sz="85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£46,000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£46,000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192688" cy="792088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GB" sz="2600" dirty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Post Oct 2017 (Baseline B)</a:t>
            </a: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35896" y="378818"/>
            <a:ext cx="3528392" cy="304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b="1" dirty="0">
                <a:solidFill>
                  <a:schemeClr val="bg1"/>
                </a:solidFill>
              </a:rPr>
              <a:t>£25,000 repayment threshold &amp;</a:t>
            </a:r>
          </a:p>
          <a:p>
            <a:pPr algn="r"/>
            <a:r>
              <a:rPr lang="en-GB" sz="1400" b="1" dirty="0">
                <a:solidFill>
                  <a:schemeClr val="bg1"/>
                </a:solidFill>
              </a:rPr>
              <a:t>£45,000 interest threshold (no freeze)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A75807-B981-4CC8-BDC7-DE2201BF3876}"/>
              </a:ext>
            </a:extLst>
          </p:cNvPr>
          <p:cNvGrpSpPr/>
          <p:nvPr/>
        </p:nvGrpSpPr>
        <p:grpSpPr>
          <a:xfrm>
            <a:off x="5119446" y="4247410"/>
            <a:ext cx="3440819" cy="2610590"/>
            <a:chOff x="6444208" y="4556229"/>
            <a:chExt cx="3024336" cy="233535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5E329E6-5A28-43BA-8EB4-9D93B10A02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316"/>
            <a:stretch/>
          </p:blipFill>
          <p:spPr>
            <a:xfrm>
              <a:off x="6444208" y="4556229"/>
              <a:ext cx="3024336" cy="233535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212E5AE-A839-481D-94D5-C1FA1711B5F9}"/>
                </a:ext>
              </a:extLst>
            </p:cNvPr>
            <p:cNvSpPr/>
            <p:nvPr/>
          </p:nvSpPr>
          <p:spPr>
            <a:xfrm>
              <a:off x="6929401" y="4556229"/>
              <a:ext cx="2539143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8" name="Picture 4" descr="https://londoneconomics.co.uk/wp-content/themes/london-economics/images/london-economics-logo.png">
            <a:extLst>
              <a:ext uri="{FF2B5EF4-FFF2-40B4-BE49-F238E27FC236}">
                <a16:creationId xmlns:a16="http://schemas.microsoft.com/office/drawing/2014/main" id="{D6A3B84D-1E8C-4485-B690-E811EAC7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31" y="168871"/>
            <a:ext cx="16192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DE18631-106E-4B81-B196-CA7286C92E76}"/>
              </a:ext>
            </a:extLst>
          </p:cNvPr>
          <p:cNvSpPr txBox="1"/>
          <p:nvPr/>
        </p:nvSpPr>
        <p:spPr>
          <a:xfrm>
            <a:off x="4572000" y="3994043"/>
            <a:ext cx="4572000" cy="230832"/>
          </a:xfrm>
          <a:prstGeom prst="rect">
            <a:avLst/>
          </a:prstGeom>
          <a:solidFill>
            <a:srgbClr val="7F7F7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</a:rPr>
              <a:t>Debt on graduation by household income decile</a:t>
            </a:r>
          </a:p>
        </p:txBody>
      </p:sp>
    </p:spTree>
    <p:extLst>
      <p:ext uri="{BB962C8B-B14F-4D97-AF65-F5344CB8AC3E}">
        <p14:creationId xmlns:p14="http://schemas.microsoft.com/office/powerpoint/2010/main" val="303620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D55-315E-4238-8202-58A80C830F0F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Picture 2" descr="business, money, poun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" y="174456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66970" y="1045622"/>
            <a:ext cx="4572000" cy="2231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850" b="1" dirty="0"/>
              <a:t>Graduate lifetime loan repayments – full-time undergraduate degrees (by decile and gender)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182135"/>
              </p:ext>
            </p:extLst>
          </p:nvPr>
        </p:nvGraphicFramePr>
        <p:xfrm>
          <a:off x="971600" y="1268760"/>
          <a:ext cx="3240360" cy="5120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8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tx1"/>
                          </a:solidFill>
                        </a:rPr>
                        <a:t>Resource flows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Baseline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Scenario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tx1"/>
                          </a:solidFill>
                        </a:rPr>
                        <a:t>Diff.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Exchequer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maintenance grant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maintenance loan 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(£2,728m)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(£2,205m)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£524m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tuition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fee </a:t>
                      </a: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loan 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(£4,469m)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(£1,330m)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£3,138m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teaching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grants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(£1,294m)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(£1,294m)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(£8,491m)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(£4,829m)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£3,662m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%</a:t>
                      </a:r>
                      <a:r>
                        <a:rPr lang="en-GB" sz="850" b="1" baseline="0" dirty="0">
                          <a:solidFill>
                            <a:schemeClr val="accent6"/>
                          </a:solidFill>
                        </a:rPr>
                        <a:t> of loans that is never repaid (RAB)</a:t>
                      </a:r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45.1%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37.1%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-7.9 pp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Higher</a:t>
                      </a:r>
                      <a:r>
                        <a:rPr lang="en-GB" sz="850" b="1" baseline="0" dirty="0">
                          <a:solidFill>
                            <a:schemeClr val="accent6"/>
                          </a:solidFill>
                        </a:rPr>
                        <a:t> Education Institutions</a:t>
                      </a:r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Gross fee income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£9,985m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£3,665m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(£6,320m)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Teaching grant income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£1,294m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£1,294m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bursary provision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(£191m)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£191m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0" dirty="0">
                          <a:solidFill>
                            <a:schemeClr val="accent6"/>
                          </a:solidFill>
                        </a:rPr>
                        <a:t>Teaching grant compensation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£6,129m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£11,087m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£11,087m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423844"/>
                  </a:ext>
                </a:extLst>
              </a:tr>
              <a:tr h="140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679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accent6"/>
                          </a:solidFill>
                        </a:rPr>
                        <a:t>Total additional cost (compared to Baseline 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£2,467m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Students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5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pPr algn="l" fontAlgn="b"/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Average debt on graduation (FTUG)</a:t>
                      </a:r>
                      <a:endParaRPr kumimoji="0" lang="en-GB" sz="85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£46,000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£29,500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(£16,500)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192688" cy="7920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2600" dirty="0">
                <a:solidFill>
                  <a:schemeClr val="accent6"/>
                </a:solidFill>
              </a:rPr>
              <a:t> </a:t>
            </a:r>
            <a:r>
              <a:rPr lang="en-GB" sz="2600" dirty="0">
                <a:solidFill>
                  <a:schemeClr val="tx1"/>
                </a:solidFill>
              </a:rPr>
              <a:t>Scenario 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5896" y="116632"/>
            <a:ext cx="3528392" cy="777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</a:rPr>
              <a:t>Multi-step means-tested fees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Maintenance loans only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0-3% real interest rate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F5DFBD-DCB9-41C0-86D4-2B96ED544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384" y="1297492"/>
            <a:ext cx="3439171" cy="2660191"/>
          </a:xfrm>
          <a:prstGeom prst="rect">
            <a:avLst/>
          </a:prstGeom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77C10B-AFE7-4241-BF71-4ECAD6DD3377}"/>
              </a:ext>
            </a:extLst>
          </p:cNvPr>
          <p:cNvGrpSpPr/>
          <p:nvPr/>
        </p:nvGrpSpPr>
        <p:grpSpPr>
          <a:xfrm>
            <a:off x="5131735" y="4249187"/>
            <a:ext cx="3440820" cy="2619928"/>
            <a:chOff x="4750084" y="4238072"/>
            <a:chExt cx="3440820" cy="26199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CEA72B-5BA8-4E56-A154-0CB7A23DF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0084" y="4238072"/>
              <a:ext cx="3439171" cy="2619928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CE2412-2BC3-415B-8FA0-AF1B1902C119}"/>
                </a:ext>
              </a:extLst>
            </p:cNvPr>
            <p:cNvSpPr/>
            <p:nvPr/>
          </p:nvSpPr>
          <p:spPr>
            <a:xfrm>
              <a:off x="5302094" y="4247410"/>
              <a:ext cx="2888810" cy="261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4" descr="https://londoneconomics.co.uk/wp-content/themes/london-economics/images/london-economics-logo.png">
            <a:extLst>
              <a:ext uri="{FF2B5EF4-FFF2-40B4-BE49-F238E27FC236}">
                <a16:creationId xmlns:a16="http://schemas.microsoft.com/office/drawing/2014/main" id="{585C0003-BC33-4E98-ABAF-4FE07238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31" y="168871"/>
            <a:ext cx="16192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EAAC32C-E2B0-4046-9157-BE8CDAC80A1E}"/>
              </a:ext>
            </a:extLst>
          </p:cNvPr>
          <p:cNvSpPr txBox="1"/>
          <p:nvPr/>
        </p:nvSpPr>
        <p:spPr>
          <a:xfrm>
            <a:off x="4572000" y="3994043"/>
            <a:ext cx="4572000" cy="230832"/>
          </a:xfrm>
          <a:prstGeom prst="rect">
            <a:avLst/>
          </a:prstGeom>
          <a:solidFill>
            <a:srgbClr val="C9DEF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accent6"/>
                </a:solidFill>
              </a:rPr>
              <a:t>Debt on graduation by household income decile</a:t>
            </a:r>
          </a:p>
        </p:txBody>
      </p:sp>
    </p:spTree>
    <p:extLst>
      <p:ext uri="{BB962C8B-B14F-4D97-AF65-F5344CB8AC3E}">
        <p14:creationId xmlns:p14="http://schemas.microsoft.com/office/powerpoint/2010/main" val="402455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D55-315E-4238-8202-58A80C830F0F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7" name="Picture 2" descr="business, money, poun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" y="174456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54102" y="1041141"/>
            <a:ext cx="4572000" cy="223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850" b="1"/>
              <a:t>Graduate lifetime loan repayments – full-time undergraduate degrees (by decile and gender)</a:t>
            </a:r>
            <a:endParaRPr lang="en-GB" sz="85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418730"/>
              </p:ext>
            </p:extLst>
          </p:nvPr>
        </p:nvGraphicFramePr>
        <p:xfrm>
          <a:off x="971601" y="1264279"/>
          <a:ext cx="3240360" cy="5120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8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tx1"/>
                          </a:solidFill>
                        </a:rPr>
                        <a:t>Resource flows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Baseline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Scenario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tx1"/>
                          </a:solidFill>
                        </a:rPr>
                        <a:t>Diff.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Exchequer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maintenance grant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(£1,629m)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(£1,629m)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maintenance loan 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(£2,728m)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(£1,396m)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£1,332m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tuition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fee </a:t>
                      </a: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loan 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(£4,469m)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(£1,246m)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£3,223m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teaching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grants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(£1,294m)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(£1,294m)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(£8,491m)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(£5,564m)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£2,927m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%</a:t>
                      </a:r>
                      <a:r>
                        <a:rPr lang="en-GB" sz="850" b="1" baseline="0" dirty="0">
                          <a:solidFill>
                            <a:schemeClr val="accent6"/>
                          </a:solidFill>
                        </a:rPr>
                        <a:t> of loans that is never repaid (RAB)</a:t>
                      </a:r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45.1%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35.2%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-9.9 pp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Higher</a:t>
                      </a:r>
                      <a:r>
                        <a:rPr lang="en-GB" sz="850" b="1" baseline="0" dirty="0">
                          <a:solidFill>
                            <a:schemeClr val="accent6"/>
                          </a:solidFill>
                        </a:rPr>
                        <a:t> Education Institutions</a:t>
                      </a:r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Gross fee income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£9,985m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£3,665m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(£6,320m)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Teaching grant income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£1,294m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£1,294m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bursary provision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(£191m)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£191m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0" dirty="0">
                          <a:solidFill>
                            <a:schemeClr val="accent6"/>
                          </a:solidFill>
                        </a:rPr>
                        <a:t>Teaching grant compensation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£6,129m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£11,087m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£11,087m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697744"/>
                  </a:ext>
                </a:extLst>
              </a:tr>
              <a:tr h="140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679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accent6"/>
                          </a:solidFill>
                        </a:rPr>
                        <a:t>Total additional cost (compared to Baseline 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£3,202m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Students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5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3824">
                <a:tc>
                  <a:txBody>
                    <a:bodyPr/>
                    <a:lstStyle/>
                    <a:p>
                      <a:pPr algn="l" fontAlgn="b"/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Average debt on graduation (FTUG)</a:t>
                      </a:r>
                      <a:endParaRPr kumimoji="0" lang="en-GB" sz="85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£46,000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£23,300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(£22,700)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192688" cy="79208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2600" dirty="0">
                <a:solidFill>
                  <a:schemeClr val="accent6"/>
                </a:solidFill>
              </a:rPr>
              <a:t> </a:t>
            </a:r>
            <a:r>
              <a:rPr lang="en-GB" sz="2600" dirty="0">
                <a:solidFill>
                  <a:schemeClr val="tx1"/>
                </a:solidFill>
              </a:rPr>
              <a:t>Scenario 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5896" y="116632"/>
            <a:ext cx="3528392" cy="777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</a:rPr>
              <a:t>Multi-step means-tested fees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Maintenance loans + grants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0-3% real interest rate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D827E0-013F-44D8-9137-9741F4C4B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692" y="1297516"/>
            <a:ext cx="3440820" cy="268130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38E3C1-156C-485D-90BE-8FDAD0097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795" y="4249906"/>
            <a:ext cx="3443717" cy="2619927"/>
          </a:xfrm>
          <a:prstGeom prst="rect">
            <a:avLst/>
          </a:prstGeom>
          <a:ln>
            <a:noFill/>
          </a:ln>
        </p:spPr>
      </p:pic>
      <p:pic>
        <p:nvPicPr>
          <p:cNvPr id="18" name="Picture 4" descr="https://londoneconomics.co.uk/wp-content/themes/london-economics/images/london-economics-logo.png">
            <a:extLst>
              <a:ext uri="{FF2B5EF4-FFF2-40B4-BE49-F238E27FC236}">
                <a16:creationId xmlns:a16="http://schemas.microsoft.com/office/drawing/2014/main" id="{E87903B9-6757-45EF-B00C-52A146D02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31" y="168871"/>
            <a:ext cx="16192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67D191B-E8BD-4FBC-B2BC-398D58F05CBD}"/>
              </a:ext>
            </a:extLst>
          </p:cNvPr>
          <p:cNvSpPr txBox="1"/>
          <p:nvPr/>
        </p:nvSpPr>
        <p:spPr>
          <a:xfrm>
            <a:off x="4572000" y="3994043"/>
            <a:ext cx="4572000" cy="230832"/>
          </a:xfrm>
          <a:prstGeom prst="rect">
            <a:avLst/>
          </a:prstGeom>
          <a:solidFill>
            <a:srgbClr val="96BEFA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06357A"/>
                </a:solidFill>
              </a:rPr>
              <a:t>Debt on graduation by household income decile</a:t>
            </a:r>
          </a:p>
        </p:txBody>
      </p:sp>
    </p:spTree>
    <p:extLst>
      <p:ext uri="{BB962C8B-B14F-4D97-AF65-F5344CB8AC3E}">
        <p14:creationId xmlns:p14="http://schemas.microsoft.com/office/powerpoint/2010/main" val="103294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D55-315E-4238-8202-58A80C830F0F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Picture 2" descr="business, money, poun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" y="174456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88628" y="1052736"/>
            <a:ext cx="4555372" cy="2231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850" b="1"/>
              <a:t>Graduate lifetime loan repayments – full-time undergraduate degrees (by decile and gender)</a:t>
            </a:r>
            <a:endParaRPr lang="en-GB" sz="85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458197"/>
              </p:ext>
            </p:extLst>
          </p:nvPr>
        </p:nvGraphicFramePr>
        <p:xfrm>
          <a:off x="969480" y="1251710"/>
          <a:ext cx="3242480" cy="5120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9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tx1"/>
                          </a:solidFill>
                        </a:rPr>
                        <a:t>Resource flows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Baseline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Scenario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tx1"/>
                          </a:solidFill>
                        </a:rPr>
                        <a:t>Diff.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Exchequer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maintenance grant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(£1,629m)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(£1,629m)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maintenance loan 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(£2,728m)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(£1,476m)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£1,252m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tuition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fee </a:t>
                      </a: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loan 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(£4,469m)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(£1,993m)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£2,476m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teaching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grants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(£1,294m)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(£1,294m)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(£8,491m)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(£6,391m)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£2,100m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%</a:t>
                      </a:r>
                      <a:r>
                        <a:rPr lang="en-GB" sz="850" b="1" baseline="0" dirty="0">
                          <a:solidFill>
                            <a:schemeClr val="accent6"/>
                          </a:solidFill>
                        </a:rPr>
                        <a:t> of loans that is never repaid (RAB)</a:t>
                      </a:r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45.1%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37.0%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-8.0 pp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Higher</a:t>
                      </a:r>
                      <a:r>
                        <a:rPr lang="en-GB" sz="850" b="1" baseline="0" dirty="0">
                          <a:solidFill>
                            <a:schemeClr val="accent6"/>
                          </a:solidFill>
                        </a:rPr>
                        <a:t> Education Institutions</a:t>
                      </a:r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Gross fee income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£9,985m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£5,530m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(£4,455m)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Teaching grant income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£1,294m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£1,294m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bursary provision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(£191m)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£191m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0" dirty="0">
                          <a:solidFill>
                            <a:schemeClr val="accent6"/>
                          </a:solidFill>
                        </a:rPr>
                        <a:t>Teaching grant compensation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£4,263m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£11,087m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£11,087m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137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7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accent6"/>
                          </a:solidFill>
                        </a:rPr>
                        <a:t>Total additional cost (compared to Baseline 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£2,163m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9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Students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5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Average debt on graduation (FTUG)</a:t>
                      </a:r>
                      <a:endParaRPr kumimoji="0" lang="en-GB" sz="85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£46,000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£28,200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(£17,800)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192688" cy="79208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2600" dirty="0">
                <a:solidFill>
                  <a:schemeClr val="accent6"/>
                </a:solidFill>
              </a:rPr>
              <a:t> </a:t>
            </a:r>
            <a:r>
              <a:rPr lang="en-GB" sz="2600" dirty="0">
                <a:solidFill>
                  <a:schemeClr val="tx1"/>
                </a:solidFill>
              </a:rPr>
              <a:t>Scenario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5896" y="116632"/>
            <a:ext cx="3528392" cy="777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</a:rPr>
              <a:t>Low-income fee waiver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Maintenance loans + grants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0-3% real interest rate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D48A0B-198A-4319-AD5E-C576652C4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782" y="1294107"/>
            <a:ext cx="3435075" cy="2692561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7FCD1F-0BEB-40C5-AE04-390E27D31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140" y="4247648"/>
            <a:ext cx="3443717" cy="2619926"/>
          </a:xfrm>
          <a:prstGeom prst="rect">
            <a:avLst/>
          </a:prstGeom>
          <a:ln>
            <a:noFill/>
          </a:ln>
        </p:spPr>
      </p:pic>
      <p:pic>
        <p:nvPicPr>
          <p:cNvPr id="18" name="Picture 4" descr="https://londoneconomics.co.uk/wp-content/themes/london-economics/images/london-economics-logo.png">
            <a:extLst>
              <a:ext uri="{FF2B5EF4-FFF2-40B4-BE49-F238E27FC236}">
                <a16:creationId xmlns:a16="http://schemas.microsoft.com/office/drawing/2014/main" id="{B5FB2F64-A540-4834-A788-B7975794E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31" y="168871"/>
            <a:ext cx="16192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londoneconomics.co.uk/wp-content/themes/london-economics/images/london-economics-logo.png">
            <a:extLst>
              <a:ext uri="{FF2B5EF4-FFF2-40B4-BE49-F238E27FC236}">
                <a16:creationId xmlns:a16="http://schemas.microsoft.com/office/drawing/2014/main" id="{5C5411D9-B287-4FAA-B6DC-1835007B8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29" y="184820"/>
            <a:ext cx="16192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C3A2FB-D8D1-4703-93A7-EE18126ECB09}"/>
              </a:ext>
            </a:extLst>
          </p:cNvPr>
          <p:cNvSpPr txBox="1"/>
          <p:nvPr/>
        </p:nvSpPr>
        <p:spPr>
          <a:xfrm>
            <a:off x="4572000" y="3994043"/>
            <a:ext cx="4572000" cy="230832"/>
          </a:xfrm>
          <a:prstGeom prst="rect">
            <a:avLst/>
          </a:prstGeom>
          <a:solidFill>
            <a:srgbClr val="5D9BF7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06357A"/>
                </a:solidFill>
              </a:rPr>
              <a:t>Debt on graduation by household income decile</a:t>
            </a:r>
          </a:p>
        </p:txBody>
      </p:sp>
    </p:spTree>
    <p:extLst>
      <p:ext uri="{BB962C8B-B14F-4D97-AF65-F5344CB8AC3E}">
        <p14:creationId xmlns:p14="http://schemas.microsoft.com/office/powerpoint/2010/main" val="170176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D55-315E-4238-8202-58A80C830F0F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7" name="Picture 2" descr="business, money, poun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" y="174456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72000" y="1051017"/>
            <a:ext cx="4572000" cy="223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850" b="1" dirty="0">
                <a:solidFill>
                  <a:schemeClr val="bg1"/>
                </a:solidFill>
              </a:rPr>
              <a:t>Graduate lifetime loan repayments – full-time undergraduate degrees (by decile and gender)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335156"/>
              </p:ext>
            </p:extLst>
          </p:nvPr>
        </p:nvGraphicFramePr>
        <p:xfrm>
          <a:off x="969480" y="1268760"/>
          <a:ext cx="3236761" cy="5120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7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bg1"/>
                          </a:solidFill>
                        </a:rPr>
                        <a:t>Resource flows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bg1"/>
                          </a:solidFill>
                        </a:rPr>
                        <a:t>Baseline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bg1"/>
                          </a:solidFill>
                        </a:rPr>
                        <a:t>Scenario</a:t>
                      </a:r>
                      <a:r>
                        <a:rPr lang="en-GB" sz="800" baseline="0" dirty="0">
                          <a:solidFill>
                            <a:schemeClr val="bg1"/>
                          </a:solidFill>
                        </a:rPr>
                        <a:t> 4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bg1"/>
                          </a:solidFill>
                        </a:rPr>
                        <a:t>Diff.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Exchequer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maintenance grant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maintenance loan 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(£2,728m)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(£2,913m)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(£184m)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tuition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fee </a:t>
                      </a: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loan 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provision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(£4,469m)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(£1,738m)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£2,731m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teaching</a:t>
                      </a:r>
                      <a:r>
                        <a:rPr lang="en-GB" sz="850" baseline="0" dirty="0">
                          <a:solidFill>
                            <a:schemeClr val="accent6"/>
                          </a:solidFill>
                        </a:rPr>
                        <a:t> grants</a:t>
                      </a:r>
                      <a:endParaRPr lang="en-GB" sz="85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(£1,294m)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(£1,294m)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(£8,491m)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(£5,945m)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£2,546m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%</a:t>
                      </a:r>
                      <a:r>
                        <a:rPr lang="en-GB" sz="850" b="1" baseline="0" dirty="0">
                          <a:solidFill>
                            <a:schemeClr val="accent6"/>
                          </a:solidFill>
                        </a:rPr>
                        <a:t> of loans that is never repaid (RAB)</a:t>
                      </a:r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45.1%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46.9%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1.8 pp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Higher</a:t>
                      </a:r>
                      <a:r>
                        <a:rPr lang="en-GB" sz="850" b="1" baseline="0" dirty="0">
                          <a:solidFill>
                            <a:schemeClr val="accent6"/>
                          </a:solidFill>
                        </a:rPr>
                        <a:t> Education Institutions</a:t>
                      </a:r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Gross fee income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£9,985m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£3,665m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(£6,320m)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Teaching grant income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£1,294m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£1,294m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dirty="0">
                          <a:solidFill>
                            <a:schemeClr val="accent6"/>
                          </a:solidFill>
                        </a:rPr>
                        <a:t>Cost of bursary provision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(£191m)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£191m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0" dirty="0">
                          <a:solidFill>
                            <a:schemeClr val="accent6"/>
                          </a:solidFill>
                        </a:rPr>
                        <a:t>Teaching grant compensation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£6,129m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£11,087m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£11,087m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£0m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653133"/>
                  </a:ext>
                </a:extLst>
              </a:tr>
              <a:tr h="134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7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accent6"/>
                          </a:solidFill>
                        </a:rPr>
                        <a:t>Total additional cost (compared to Baseline 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£3,583m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85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7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Students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5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5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GB" sz="850" b="1" dirty="0">
                          <a:solidFill>
                            <a:schemeClr val="accent6"/>
                          </a:solidFill>
                        </a:rPr>
                        <a:t>Average debt on graduation (FTUG)</a:t>
                      </a:r>
                      <a:endParaRPr kumimoji="0" lang="en-GB" sz="85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£46,000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£28,200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5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(£17,800)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192688" cy="79208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2600" dirty="0">
                <a:solidFill>
                  <a:schemeClr val="bg1"/>
                </a:solidFill>
              </a:rPr>
              <a:t> Scenario 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5896" y="116632"/>
            <a:ext cx="3528392" cy="777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bg1"/>
                </a:solidFill>
              </a:rPr>
              <a:t>Multi-step means-tested fees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Maintenance loans only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0% real interest rate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846A12-61D2-4252-9BEB-8866DA950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542" y="1281295"/>
            <a:ext cx="3466915" cy="2685789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20C4B5-882F-4F44-9995-682D5FE4F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541" y="4224875"/>
            <a:ext cx="3466915" cy="2652362"/>
          </a:xfrm>
          <a:prstGeom prst="rect">
            <a:avLst/>
          </a:prstGeom>
          <a:ln>
            <a:noFill/>
          </a:ln>
        </p:spPr>
      </p:pic>
      <p:pic>
        <p:nvPicPr>
          <p:cNvPr id="18" name="Picture 4" descr="https://londoneconomics.co.uk/wp-content/themes/london-economics/images/london-economics-logo.png">
            <a:extLst>
              <a:ext uri="{FF2B5EF4-FFF2-40B4-BE49-F238E27FC236}">
                <a16:creationId xmlns:a16="http://schemas.microsoft.com/office/drawing/2014/main" id="{FF42000F-BE9D-4BF1-97DD-2543FF76D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29" y="184820"/>
            <a:ext cx="16192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459489-167A-43FA-A0A9-EAD716935A9C}"/>
              </a:ext>
            </a:extLst>
          </p:cNvPr>
          <p:cNvSpPr txBox="1"/>
          <p:nvPr/>
        </p:nvSpPr>
        <p:spPr>
          <a:xfrm>
            <a:off x="4572000" y="3994043"/>
            <a:ext cx="4572000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accent6"/>
                </a:solidFill>
              </a:rPr>
              <a:t>Debt on graduation by household income decile</a:t>
            </a:r>
          </a:p>
        </p:txBody>
      </p:sp>
    </p:spTree>
    <p:extLst>
      <p:ext uri="{BB962C8B-B14F-4D97-AF65-F5344CB8AC3E}">
        <p14:creationId xmlns:p14="http://schemas.microsoft.com/office/powerpoint/2010/main" val="3589751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v2.0 Master">
  <a:themeElements>
    <a:clrScheme name="LE">
      <a:dk1>
        <a:srgbClr val="06357A"/>
      </a:dk1>
      <a:lt1>
        <a:srgbClr val="FFFFFF"/>
      </a:lt1>
      <a:dk2>
        <a:srgbClr val="06357A"/>
      </a:dk2>
      <a:lt2>
        <a:srgbClr val="FFFFFF"/>
      </a:lt2>
      <a:accent1>
        <a:srgbClr val="06357A"/>
      </a:accent1>
      <a:accent2>
        <a:srgbClr val="0B5ED7"/>
      </a:accent2>
      <a:accent3>
        <a:srgbClr val="5093F6"/>
      </a:accent3>
      <a:accent4>
        <a:srgbClr val="A6A6A6"/>
      </a:accent4>
      <a:accent5>
        <a:srgbClr val="6F6F6F"/>
      </a:accent5>
      <a:accent6>
        <a:srgbClr val="343434"/>
      </a:accent6>
      <a:hlink>
        <a:srgbClr val="5C92B5"/>
      </a:hlink>
      <a:folHlink>
        <a:srgbClr val="5C92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2925</TotalTime>
  <Words>2698</Words>
  <Application>Microsoft Office PowerPoint</Application>
  <PresentationFormat>On-screen Show (4:3)</PresentationFormat>
  <Paragraphs>647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Wingdings</vt:lpstr>
      <vt:lpstr>Wingdings 2</vt:lpstr>
      <vt:lpstr>LEv2.0 Master</vt:lpstr>
      <vt:lpstr>Estimating the costs associated with changes in the student support offer</vt:lpstr>
      <vt:lpstr>Overview of scenarios</vt:lpstr>
      <vt:lpstr>Headline figures …assuming no correlation between parental household income and graduate earnings</vt:lpstr>
      <vt:lpstr> Pre Oct 2017 (Baseline A)</vt:lpstr>
      <vt:lpstr> Post Oct 2017 (Baseline B)</vt:lpstr>
      <vt:lpstr> Scenario 1</vt:lpstr>
      <vt:lpstr> Scenario 2</vt:lpstr>
      <vt:lpstr> Scenario 3</vt:lpstr>
      <vt:lpstr> Scenario 4</vt:lpstr>
      <vt:lpstr> Scenario 5</vt:lpstr>
      <vt:lpstr> Scenario 6</vt:lpstr>
      <vt:lpstr>Sensitivity analysis …assuming perfect correlation between parental household income and graduate earnings</vt:lpstr>
      <vt:lpstr>PowerPoint Presentation</vt:lpstr>
      <vt:lpstr> Pre Oct 2017 (Baseline A)</vt:lpstr>
      <vt:lpstr>PowerPoint Presentation</vt:lpstr>
      <vt:lpstr>PowerPoint Presentation</vt:lpstr>
      <vt:lpstr>PowerPoint Presentation</vt:lpstr>
      <vt:lpstr>Authors</vt:lpstr>
    </vt:vector>
  </TitlesOfParts>
  <Company>London Economics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LE in-house PowerPoint template (c) London Economics</dc:subject>
  <dc:creator>Maike Halterbeck</dc:creator>
  <cp:lastModifiedBy>Grace Veenman</cp:lastModifiedBy>
  <cp:revision>718</cp:revision>
  <dcterms:created xsi:type="dcterms:W3CDTF">2017-10-03T11:33:22Z</dcterms:created>
  <dcterms:modified xsi:type="dcterms:W3CDTF">2017-11-13T16:57:17Z</dcterms:modified>
</cp:coreProperties>
</file>